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5466" r:id="rId5"/>
  </p:sldMasterIdLst>
  <p:notesMasterIdLst>
    <p:notesMasterId r:id="rId51"/>
  </p:notesMasterIdLst>
  <p:handoutMasterIdLst>
    <p:handoutMasterId r:id="rId52"/>
  </p:handoutMasterIdLst>
  <p:sldIdLst>
    <p:sldId id="260" r:id="rId6"/>
    <p:sldId id="584" r:id="rId7"/>
    <p:sldId id="608" r:id="rId8"/>
    <p:sldId id="617" r:id="rId9"/>
    <p:sldId id="609" r:id="rId10"/>
    <p:sldId id="621" r:id="rId11"/>
    <p:sldId id="618" r:id="rId12"/>
    <p:sldId id="586" r:id="rId13"/>
    <p:sldId id="619" r:id="rId14"/>
    <p:sldId id="611" r:id="rId15"/>
    <p:sldId id="612" r:id="rId16"/>
    <p:sldId id="613" r:id="rId17"/>
    <p:sldId id="614" r:id="rId18"/>
    <p:sldId id="616" r:id="rId19"/>
    <p:sldId id="620" r:id="rId20"/>
    <p:sldId id="587" r:id="rId21"/>
    <p:sldId id="588" r:id="rId22"/>
    <p:sldId id="589" r:id="rId23"/>
    <p:sldId id="590" r:id="rId24"/>
    <p:sldId id="591" r:id="rId25"/>
    <p:sldId id="592" r:id="rId26"/>
    <p:sldId id="594" r:id="rId27"/>
    <p:sldId id="595" r:id="rId28"/>
    <p:sldId id="596" r:id="rId29"/>
    <p:sldId id="597" r:id="rId30"/>
    <p:sldId id="598" r:id="rId31"/>
    <p:sldId id="599" r:id="rId32"/>
    <p:sldId id="600" r:id="rId33"/>
    <p:sldId id="601" r:id="rId34"/>
    <p:sldId id="622" r:id="rId35"/>
    <p:sldId id="602" r:id="rId36"/>
    <p:sldId id="603" r:id="rId37"/>
    <p:sldId id="604" r:id="rId38"/>
    <p:sldId id="605" r:id="rId39"/>
    <p:sldId id="623" r:id="rId40"/>
    <p:sldId id="625" r:id="rId41"/>
    <p:sldId id="626" r:id="rId42"/>
    <p:sldId id="627" r:id="rId43"/>
    <p:sldId id="633" r:id="rId44"/>
    <p:sldId id="629" r:id="rId45"/>
    <p:sldId id="631" r:id="rId46"/>
    <p:sldId id="624" r:id="rId47"/>
    <p:sldId id="606" r:id="rId48"/>
    <p:sldId id="607" r:id="rId49"/>
    <p:sldId id="497" r:id="rId50"/>
  </p:sldIdLst>
  <p:sldSz cx="9144000" cy="6858000" type="screen4x3"/>
  <p:notesSz cx="6858000" cy="9144000"/>
  <p:custDataLst>
    <p:tags r:id="rId5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8" userDrawn="1">
          <p15:clr>
            <a:srgbClr val="A4A3A4"/>
          </p15:clr>
        </p15:guide>
        <p15:guide id="2" pos="2232" userDrawn="1">
          <p15:clr>
            <a:srgbClr val="A4A3A4"/>
          </p15:clr>
        </p15:guide>
        <p15:guide id="3" orient="horz" pos="3288" userDrawn="1">
          <p15:clr>
            <a:srgbClr val="A4A3A4"/>
          </p15:clr>
        </p15:guide>
        <p15:guide id="4" pos="2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McLaughlin" initials="RM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BD00"/>
    <a:srgbClr val="32B5FC"/>
    <a:srgbClr val="BA192F"/>
    <a:srgbClr val="E35205"/>
    <a:srgbClr val="F2F2F2"/>
    <a:srgbClr val="D9D9D9"/>
    <a:srgbClr val="B7DBFF"/>
    <a:srgbClr val="FFCF34"/>
    <a:srgbClr val="D4E5FF"/>
    <a:srgbClr val="5007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93592" autoAdjust="0"/>
  </p:normalViewPr>
  <p:slideViewPr>
    <p:cSldViewPr snapToGrid="0">
      <p:cViewPr>
        <p:scale>
          <a:sx n="80" d="100"/>
          <a:sy n="80" d="100"/>
        </p:scale>
        <p:origin x="-918" y="18"/>
      </p:cViewPr>
      <p:guideLst>
        <p:guide orient="horz" pos="168"/>
        <p:guide orient="horz" pos="3288"/>
        <p:guide pos="2232"/>
        <p:guide pos="26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3134" y="5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54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tags" Target="tags/tag1.xml"/><Relationship Id="rId58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viewProps" Target="viewProps.xml"/><Relationship Id="rId8" Type="http://schemas.openxmlformats.org/officeDocument/2006/relationships/slide" Target="slides/slide3.xml"/><Relationship Id="rId51" Type="http://schemas.openxmlformats.org/officeDocument/2006/relationships/notesMaster" Target="notesMasters/notesMaster1.xml"/><Relationship Id="rId3" Type="http://schemas.openxmlformats.org/officeDocument/2006/relationships/customXml" Target="../customXml/item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33400" y="190500"/>
            <a:ext cx="34544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solidFill>
                <a:schemeClr val="tx2"/>
              </a:solidFill>
              <a:latin typeface="+mj-lt"/>
              <a:cs typeface="Georgia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33400" y="647700"/>
            <a:ext cx="3454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 algn="l"/>
            <a:fld id="{5AFD574F-C858-4D2F-9952-7AD3E1866E6E}" type="datetime1">
              <a:rPr lang="en-US" sz="1000" smtClean="0">
                <a:solidFill>
                  <a:schemeClr val="tx2"/>
                </a:solidFill>
                <a:latin typeface="+mj-lt"/>
              </a:rPr>
              <a:t>7/24/2017</a:t>
            </a:fld>
            <a:endParaRPr lang="en-US" sz="1000" dirty="0">
              <a:solidFill>
                <a:schemeClr val="tx2"/>
              </a:solidFill>
              <a:latin typeface="+mj-lt"/>
              <a:cs typeface="Georgi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57200" y="8686800"/>
            <a:ext cx="2767013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endParaRPr lang="en-US" sz="10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624263" y="8685213"/>
            <a:ext cx="2776537" cy="3063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fld id="{F5B6B61E-71C8-4769-B257-3377CAF4417B}" type="slidenum">
              <a:rPr lang="en-US" sz="1000" smtClean="0">
                <a:solidFill>
                  <a:schemeClr val="tx2"/>
                </a:solidFill>
              </a:rPr>
              <a:pPr/>
              <a:t>‹#›</a:t>
            </a:fld>
            <a:endParaRPr lang="en-US" sz="1000" dirty="0">
              <a:solidFill>
                <a:schemeClr val="tx2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 bwMode="gray">
          <a:xfrm>
            <a:off x="4951305" y="269240"/>
            <a:ext cx="1416522" cy="307297"/>
            <a:chOff x="4813445" y="5397500"/>
            <a:chExt cx="2736850" cy="593725"/>
          </a:xfrm>
        </p:grpSpPr>
        <p:sp>
          <p:nvSpPr>
            <p:cNvPr id="9" name="Freeform 8"/>
            <p:cNvSpPr>
              <a:spLocks noEditPoints="1"/>
            </p:cNvSpPr>
            <p:nvPr userDrawn="1"/>
          </p:nvSpPr>
          <p:spPr bwMode="gray">
            <a:xfrm>
              <a:off x="5526232" y="5549900"/>
              <a:ext cx="1927225" cy="301625"/>
            </a:xfrm>
            <a:custGeom>
              <a:avLst/>
              <a:gdLst>
                <a:gd name="T0" fmla="*/ 64 w 1231"/>
                <a:gd name="T1" fmla="*/ 183 h 191"/>
                <a:gd name="T2" fmla="*/ 18 w 1231"/>
                <a:gd name="T3" fmla="*/ 18 h 191"/>
                <a:gd name="T4" fmla="*/ 127 w 1231"/>
                <a:gd name="T5" fmla="*/ 92 h 191"/>
                <a:gd name="T6" fmla="*/ 121 w 1231"/>
                <a:gd name="T7" fmla="*/ 191 h 191"/>
                <a:gd name="T8" fmla="*/ 22 w 1231"/>
                <a:gd name="T9" fmla="*/ 92 h 191"/>
                <a:gd name="T10" fmla="*/ 87 w 1231"/>
                <a:gd name="T11" fmla="*/ 156 h 191"/>
                <a:gd name="T12" fmla="*/ 99 w 1231"/>
                <a:gd name="T13" fmla="*/ 142 h 191"/>
                <a:gd name="T14" fmla="*/ 64 w 1231"/>
                <a:gd name="T15" fmla="*/ 20 h 191"/>
                <a:gd name="T16" fmla="*/ 152 w 1231"/>
                <a:gd name="T17" fmla="*/ 136 h 191"/>
                <a:gd name="T18" fmla="*/ 172 w 1231"/>
                <a:gd name="T19" fmla="*/ 133 h 191"/>
                <a:gd name="T20" fmla="*/ 230 w 1231"/>
                <a:gd name="T21" fmla="*/ 56 h 191"/>
                <a:gd name="T22" fmla="*/ 231 w 1231"/>
                <a:gd name="T23" fmla="*/ 182 h 191"/>
                <a:gd name="T24" fmla="*/ 301 w 1231"/>
                <a:gd name="T25" fmla="*/ 182 h 191"/>
                <a:gd name="T26" fmla="*/ 281 w 1231"/>
                <a:gd name="T27" fmla="*/ 56 h 191"/>
                <a:gd name="T28" fmla="*/ 301 w 1231"/>
                <a:gd name="T29" fmla="*/ 182 h 191"/>
                <a:gd name="T30" fmla="*/ 280 w 1231"/>
                <a:gd name="T31" fmla="*/ 1 h 191"/>
                <a:gd name="T32" fmla="*/ 430 w 1231"/>
                <a:gd name="T33" fmla="*/ 182 h 191"/>
                <a:gd name="T34" fmla="*/ 381 w 1231"/>
                <a:gd name="T35" fmla="*/ 73 h 191"/>
                <a:gd name="T36" fmla="*/ 331 w 1231"/>
                <a:gd name="T37" fmla="*/ 182 h 191"/>
                <a:gd name="T38" fmla="*/ 352 w 1231"/>
                <a:gd name="T39" fmla="*/ 68 h 191"/>
                <a:gd name="T40" fmla="*/ 430 w 1231"/>
                <a:gd name="T41" fmla="*/ 102 h 191"/>
                <a:gd name="T42" fmla="*/ 529 w 1231"/>
                <a:gd name="T43" fmla="*/ 182 h 191"/>
                <a:gd name="T44" fmla="*/ 550 w 1231"/>
                <a:gd name="T45" fmla="*/ 56 h 191"/>
                <a:gd name="T46" fmla="*/ 551 w 1231"/>
                <a:gd name="T47" fmla="*/ 24 h 191"/>
                <a:gd name="T48" fmla="*/ 551 w 1231"/>
                <a:gd name="T49" fmla="*/ 1 h 191"/>
                <a:gd name="T50" fmla="*/ 631 w 1231"/>
                <a:gd name="T51" fmla="*/ 119 h 191"/>
                <a:gd name="T52" fmla="*/ 735 w 1231"/>
                <a:gd name="T53" fmla="*/ 125 h 191"/>
                <a:gd name="T54" fmla="*/ 718 w 1231"/>
                <a:gd name="T55" fmla="*/ 151 h 191"/>
                <a:gd name="T56" fmla="*/ 732 w 1231"/>
                <a:gd name="T57" fmla="*/ 164 h 191"/>
                <a:gd name="T58" fmla="*/ 714 w 1231"/>
                <a:gd name="T59" fmla="*/ 109 h 191"/>
                <a:gd name="T60" fmla="*/ 655 w 1231"/>
                <a:gd name="T61" fmla="*/ 90 h 191"/>
                <a:gd name="T62" fmla="*/ 746 w 1231"/>
                <a:gd name="T63" fmla="*/ 165 h 191"/>
                <a:gd name="T64" fmla="*/ 760 w 1231"/>
                <a:gd name="T65" fmla="*/ 151 h 191"/>
                <a:gd name="T66" fmla="*/ 809 w 1231"/>
                <a:gd name="T67" fmla="*/ 128 h 191"/>
                <a:gd name="T68" fmla="*/ 798 w 1231"/>
                <a:gd name="T69" fmla="*/ 55 h 191"/>
                <a:gd name="T70" fmla="*/ 830 w 1231"/>
                <a:gd name="T71" fmla="*/ 83 h 191"/>
                <a:gd name="T72" fmla="*/ 771 w 1231"/>
                <a:gd name="T73" fmla="*/ 92 h 191"/>
                <a:gd name="T74" fmla="*/ 849 w 1231"/>
                <a:gd name="T75" fmla="*/ 144 h 191"/>
                <a:gd name="T76" fmla="*/ 872 w 1231"/>
                <a:gd name="T77" fmla="*/ 182 h 191"/>
                <a:gd name="T78" fmla="*/ 894 w 1231"/>
                <a:gd name="T79" fmla="*/ 2 h 191"/>
                <a:gd name="T80" fmla="*/ 1085 w 1231"/>
                <a:gd name="T81" fmla="*/ 182 h 191"/>
                <a:gd name="T82" fmla="*/ 1017 w 1231"/>
                <a:gd name="T83" fmla="*/ 154 h 191"/>
                <a:gd name="T84" fmla="*/ 952 w 1231"/>
                <a:gd name="T85" fmla="*/ 182 h 191"/>
                <a:gd name="T86" fmla="*/ 951 w 1231"/>
                <a:gd name="T87" fmla="*/ 2 h 191"/>
                <a:gd name="T88" fmla="*/ 1064 w 1231"/>
                <a:gd name="T89" fmla="*/ 2 h 191"/>
                <a:gd name="T90" fmla="*/ 1168 w 1231"/>
                <a:gd name="T91" fmla="*/ 183 h 191"/>
                <a:gd name="T92" fmla="*/ 1120 w 1231"/>
                <a:gd name="T93" fmla="*/ 144 h 191"/>
                <a:gd name="T94" fmla="*/ 1209 w 1231"/>
                <a:gd name="T95" fmla="*/ 132 h 191"/>
                <a:gd name="T96" fmla="*/ 1158 w 1231"/>
                <a:gd name="T97" fmla="*/ 99 h 191"/>
                <a:gd name="T98" fmla="*/ 1169 w 1231"/>
                <a:gd name="T99" fmla="*/ 0 h 191"/>
                <a:gd name="T100" fmla="*/ 1209 w 1231"/>
                <a:gd name="T101" fmla="*/ 35 h 191"/>
                <a:gd name="T102" fmla="*/ 1132 w 1231"/>
                <a:gd name="T103" fmla="*/ 51 h 191"/>
                <a:gd name="T104" fmla="*/ 1182 w 1231"/>
                <a:gd name="T105" fmla="*/ 83 h 191"/>
                <a:gd name="T106" fmla="*/ 1168 w 1231"/>
                <a:gd name="T107" fmla="*/ 183 h 191"/>
                <a:gd name="T108" fmla="*/ 462 w 1231"/>
                <a:gd name="T109" fmla="*/ 147 h 191"/>
                <a:gd name="T110" fmla="*/ 446 w 1231"/>
                <a:gd name="T111" fmla="*/ 56 h 191"/>
                <a:gd name="T112" fmla="*/ 482 w 1231"/>
                <a:gd name="T113" fmla="*/ 19 h 191"/>
                <a:gd name="T114" fmla="*/ 509 w 1231"/>
                <a:gd name="T115" fmla="*/ 73 h 191"/>
                <a:gd name="T116" fmla="*/ 498 w 1231"/>
                <a:gd name="T117" fmla="*/ 164 h 191"/>
                <a:gd name="T118" fmla="*/ 499 w 1231"/>
                <a:gd name="T119" fmla="*/ 182 h 191"/>
                <a:gd name="T120" fmla="*/ 579 w 1231"/>
                <a:gd name="T121" fmla="*/ 148 h 191"/>
                <a:gd name="T122" fmla="*/ 600 w 1231"/>
                <a:gd name="T123" fmla="*/ 147 h 191"/>
                <a:gd name="T124" fmla="*/ 616 w 1231"/>
                <a:gd name="T125" fmla="*/ 165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231" h="191">
                  <a:moveTo>
                    <a:pt x="121" y="191"/>
                  </a:moveTo>
                  <a:cubicBezTo>
                    <a:pt x="102" y="171"/>
                    <a:pt x="102" y="171"/>
                    <a:pt x="102" y="171"/>
                  </a:cubicBezTo>
                  <a:cubicBezTo>
                    <a:pt x="91" y="179"/>
                    <a:pt x="78" y="183"/>
                    <a:pt x="64" y="183"/>
                  </a:cubicBezTo>
                  <a:cubicBezTo>
                    <a:pt x="46" y="183"/>
                    <a:pt x="30" y="177"/>
                    <a:pt x="18" y="165"/>
                  </a:cubicBezTo>
                  <a:cubicBezTo>
                    <a:pt x="1" y="148"/>
                    <a:pt x="0" y="131"/>
                    <a:pt x="0" y="92"/>
                  </a:cubicBezTo>
                  <a:cubicBezTo>
                    <a:pt x="0" y="52"/>
                    <a:pt x="1" y="35"/>
                    <a:pt x="18" y="18"/>
                  </a:cubicBezTo>
                  <a:cubicBezTo>
                    <a:pt x="30" y="6"/>
                    <a:pt x="46" y="0"/>
                    <a:pt x="64" y="0"/>
                  </a:cubicBezTo>
                  <a:cubicBezTo>
                    <a:pt x="82" y="0"/>
                    <a:pt x="97" y="6"/>
                    <a:pt x="109" y="18"/>
                  </a:cubicBezTo>
                  <a:cubicBezTo>
                    <a:pt x="125" y="35"/>
                    <a:pt x="127" y="50"/>
                    <a:pt x="127" y="92"/>
                  </a:cubicBezTo>
                  <a:cubicBezTo>
                    <a:pt x="127" y="125"/>
                    <a:pt x="126" y="143"/>
                    <a:pt x="115" y="158"/>
                  </a:cubicBezTo>
                  <a:cubicBezTo>
                    <a:pt x="135" y="178"/>
                    <a:pt x="135" y="178"/>
                    <a:pt x="135" y="178"/>
                  </a:cubicBezTo>
                  <a:lnTo>
                    <a:pt x="121" y="191"/>
                  </a:lnTo>
                  <a:close/>
                  <a:moveTo>
                    <a:pt x="64" y="20"/>
                  </a:moveTo>
                  <a:cubicBezTo>
                    <a:pt x="52" y="20"/>
                    <a:pt x="41" y="24"/>
                    <a:pt x="34" y="32"/>
                  </a:cubicBezTo>
                  <a:cubicBezTo>
                    <a:pt x="23" y="42"/>
                    <a:pt x="22" y="54"/>
                    <a:pt x="22" y="92"/>
                  </a:cubicBezTo>
                  <a:cubicBezTo>
                    <a:pt x="22" y="129"/>
                    <a:pt x="23" y="141"/>
                    <a:pt x="34" y="152"/>
                  </a:cubicBezTo>
                  <a:cubicBezTo>
                    <a:pt x="41" y="159"/>
                    <a:pt x="52" y="164"/>
                    <a:pt x="64" y="164"/>
                  </a:cubicBezTo>
                  <a:cubicBezTo>
                    <a:pt x="73" y="164"/>
                    <a:pt x="80" y="161"/>
                    <a:pt x="87" y="156"/>
                  </a:cubicBezTo>
                  <a:cubicBezTo>
                    <a:pt x="64" y="134"/>
                    <a:pt x="64" y="134"/>
                    <a:pt x="64" y="134"/>
                  </a:cubicBezTo>
                  <a:cubicBezTo>
                    <a:pt x="78" y="121"/>
                    <a:pt x="78" y="121"/>
                    <a:pt x="78" y="121"/>
                  </a:cubicBezTo>
                  <a:cubicBezTo>
                    <a:pt x="99" y="142"/>
                    <a:pt x="99" y="142"/>
                    <a:pt x="99" y="142"/>
                  </a:cubicBezTo>
                  <a:cubicBezTo>
                    <a:pt x="105" y="132"/>
                    <a:pt x="105" y="118"/>
                    <a:pt x="105" y="92"/>
                  </a:cubicBezTo>
                  <a:cubicBezTo>
                    <a:pt x="105" y="54"/>
                    <a:pt x="104" y="42"/>
                    <a:pt x="93" y="32"/>
                  </a:cubicBezTo>
                  <a:cubicBezTo>
                    <a:pt x="86" y="24"/>
                    <a:pt x="75" y="20"/>
                    <a:pt x="64" y="20"/>
                  </a:cubicBezTo>
                  <a:close/>
                  <a:moveTo>
                    <a:pt x="197" y="183"/>
                  </a:moveTo>
                  <a:cubicBezTo>
                    <a:pt x="184" y="183"/>
                    <a:pt x="172" y="179"/>
                    <a:pt x="165" y="171"/>
                  </a:cubicBezTo>
                  <a:cubicBezTo>
                    <a:pt x="156" y="163"/>
                    <a:pt x="152" y="151"/>
                    <a:pt x="152" y="136"/>
                  </a:cubicBezTo>
                  <a:cubicBezTo>
                    <a:pt x="152" y="56"/>
                    <a:pt x="152" y="56"/>
                    <a:pt x="152" y="56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133"/>
                    <a:pt x="172" y="133"/>
                    <a:pt x="172" y="133"/>
                  </a:cubicBezTo>
                  <a:cubicBezTo>
                    <a:pt x="172" y="154"/>
                    <a:pt x="182" y="165"/>
                    <a:pt x="201" y="165"/>
                  </a:cubicBezTo>
                  <a:cubicBezTo>
                    <a:pt x="220" y="165"/>
                    <a:pt x="230" y="153"/>
                    <a:pt x="230" y="133"/>
                  </a:cubicBezTo>
                  <a:cubicBezTo>
                    <a:pt x="230" y="56"/>
                    <a:pt x="230" y="56"/>
                    <a:pt x="230" y="56"/>
                  </a:cubicBezTo>
                  <a:cubicBezTo>
                    <a:pt x="251" y="56"/>
                    <a:pt x="251" y="56"/>
                    <a:pt x="251" y="56"/>
                  </a:cubicBezTo>
                  <a:cubicBezTo>
                    <a:pt x="251" y="182"/>
                    <a:pt x="251" y="182"/>
                    <a:pt x="251" y="182"/>
                  </a:cubicBezTo>
                  <a:cubicBezTo>
                    <a:pt x="231" y="182"/>
                    <a:pt x="231" y="182"/>
                    <a:pt x="231" y="182"/>
                  </a:cubicBezTo>
                  <a:cubicBezTo>
                    <a:pt x="231" y="170"/>
                    <a:pt x="231" y="170"/>
                    <a:pt x="231" y="170"/>
                  </a:cubicBezTo>
                  <a:cubicBezTo>
                    <a:pt x="222" y="178"/>
                    <a:pt x="210" y="183"/>
                    <a:pt x="197" y="183"/>
                  </a:cubicBezTo>
                  <a:close/>
                  <a:moveTo>
                    <a:pt x="301" y="182"/>
                  </a:moveTo>
                  <a:cubicBezTo>
                    <a:pt x="281" y="182"/>
                    <a:pt x="281" y="182"/>
                    <a:pt x="281" y="182"/>
                  </a:cubicBezTo>
                  <a:cubicBezTo>
                    <a:pt x="281" y="115"/>
                    <a:pt x="281" y="115"/>
                    <a:pt x="281" y="115"/>
                  </a:cubicBezTo>
                  <a:cubicBezTo>
                    <a:pt x="281" y="56"/>
                    <a:pt x="281" y="56"/>
                    <a:pt x="281" y="56"/>
                  </a:cubicBezTo>
                  <a:cubicBezTo>
                    <a:pt x="301" y="56"/>
                    <a:pt x="301" y="56"/>
                    <a:pt x="301" y="56"/>
                  </a:cubicBezTo>
                  <a:cubicBezTo>
                    <a:pt x="301" y="114"/>
                    <a:pt x="301" y="114"/>
                    <a:pt x="301" y="114"/>
                  </a:cubicBezTo>
                  <a:lnTo>
                    <a:pt x="301" y="182"/>
                  </a:lnTo>
                  <a:close/>
                  <a:moveTo>
                    <a:pt x="303" y="24"/>
                  </a:moveTo>
                  <a:cubicBezTo>
                    <a:pt x="280" y="24"/>
                    <a:pt x="280" y="24"/>
                    <a:pt x="280" y="24"/>
                  </a:cubicBezTo>
                  <a:cubicBezTo>
                    <a:pt x="280" y="1"/>
                    <a:pt x="280" y="1"/>
                    <a:pt x="280" y="1"/>
                  </a:cubicBezTo>
                  <a:cubicBezTo>
                    <a:pt x="303" y="1"/>
                    <a:pt x="303" y="1"/>
                    <a:pt x="303" y="1"/>
                  </a:cubicBezTo>
                  <a:lnTo>
                    <a:pt x="303" y="24"/>
                  </a:lnTo>
                  <a:close/>
                  <a:moveTo>
                    <a:pt x="430" y="182"/>
                  </a:moveTo>
                  <a:cubicBezTo>
                    <a:pt x="410" y="182"/>
                    <a:pt x="410" y="182"/>
                    <a:pt x="410" y="182"/>
                  </a:cubicBezTo>
                  <a:cubicBezTo>
                    <a:pt x="410" y="105"/>
                    <a:pt x="410" y="105"/>
                    <a:pt x="410" y="105"/>
                  </a:cubicBezTo>
                  <a:cubicBezTo>
                    <a:pt x="410" y="85"/>
                    <a:pt x="399" y="73"/>
                    <a:pt x="381" y="73"/>
                  </a:cubicBezTo>
                  <a:cubicBezTo>
                    <a:pt x="362" y="73"/>
                    <a:pt x="352" y="85"/>
                    <a:pt x="352" y="105"/>
                  </a:cubicBezTo>
                  <a:cubicBezTo>
                    <a:pt x="352" y="182"/>
                    <a:pt x="352" y="182"/>
                    <a:pt x="352" y="182"/>
                  </a:cubicBezTo>
                  <a:cubicBezTo>
                    <a:pt x="331" y="182"/>
                    <a:pt x="331" y="182"/>
                    <a:pt x="331" y="182"/>
                  </a:cubicBezTo>
                  <a:cubicBezTo>
                    <a:pt x="331" y="56"/>
                    <a:pt x="331" y="56"/>
                    <a:pt x="331" y="56"/>
                  </a:cubicBezTo>
                  <a:cubicBezTo>
                    <a:pt x="352" y="56"/>
                    <a:pt x="352" y="56"/>
                    <a:pt x="352" y="56"/>
                  </a:cubicBezTo>
                  <a:cubicBezTo>
                    <a:pt x="352" y="68"/>
                    <a:pt x="352" y="68"/>
                    <a:pt x="352" y="68"/>
                  </a:cubicBezTo>
                  <a:cubicBezTo>
                    <a:pt x="360" y="59"/>
                    <a:pt x="372" y="55"/>
                    <a:pt x="385" y="55"/>
                  </a:cubicBezTo>
                  <a:cubicBezTo>
                    <a:pt x="398" y="55"/>
                    <a:pt x="409" y="59"/>
                    <a:pt x="417" y="67"/>
                  </a:cubicBezTo>
                  <a:cubicBezTo>
                    <a:pt x="426" y="75"/>
                    <a:pt x="430" y="87"/>
                    <a:pt x="430" y="102"/>
                  </a:cubicBezTo>
                  <a:lnTo>
                    <a:pt x="430" y="182"/>
                  </a:lnTo>
                  <a:close/>
                  <a:moveTo>
                    <a:pt x="550" y="182"/>
                  </a:moveTo>
                  <a:cubicBezTo>
                    <a:pt x="529" y="182"/>
                    <a:pt x="529" y="182"/>
                    <a:pt x="529" y="182"/>
                  </a:cubicBezTo>
                  <a:cubicBezTo>
                    <a:pt x="529" y="113"/>
                    <a:pt x="529" y="113"/>
                    <a:pt x="529" y="113"/>
                  </a:cubicBezTo>
                  <a:cubicBezTo>
                    <a:pt x="529" y="56"/>
                    <a:pt x="529" y="56"/>
                    <a:pt x="529" y="56"/>
                  </a:cubicBezTo>
                  <a:cubicBezTo>
                    <a:pt x="550" y="56"/>
                    <a:pt x="550" y="56"/>
                    <a:pt x="550" y="56"/>
                  </a:cubicBezTo>
                  <a:cubicBezTo>
                    <a:pt x="550" y="113"/>
                    <a:pt x="550" y="113"/>
                    <a:pt x="550" y="113"/>
                  </a:cubicBezTo>
                  <a:lnTo>
                    <a:pt x="550" y="182"/>
                  </a:lnTo>
                  <a:close/>
                  <a:moveTo>
                    <a:pt x="551" y="24"/>
                  </a:moveTo>
                  <a:cubicBezTo>
                    <a:pt x="528" y="24"/>
                    <a:pt x="528" y="24"/>
                    <a:pt x="528" y="24"/>
                  </a:cubicBezTo>
                  <a:cubicBezTo>
                    <a:pt x="528" y="1"/>
                    <a:pt x="528" y="1"/>
                    <a:pt x="528" y="1"/>
                  </a:cubicBezTo>
                  <a:cubicBezTo>
                    <a:pt x="551" y="1"/>
                    <a:pt x="551" y="1"/>
                    <a:pt x="551" y="1"/>
                  </a:cubicBezTo>
                  <a:lnTo>
                    <a:pt x="551" y="24"/>
                  </a:lnTo>
                  <a:close/>
                  <a:moveTo>
                    <a:pt x="686" y="183"/>
                  </a:moveTo>
                  <a:cubicBezTo>
                    <a:pt x="651" y="183"/>
                    <a:pt x="631" y="160"/>
                    <a:pt x="631" y="119"/>
                  </a:cubicBezTo>
                  <a:cubicBezTo>
                    <a:pt x="631" y="79"/>
                    <a:pt x="651" y="55"/>
                    <a:pt x="683" y="55"/>
                  </a:cubicBezTo>
                  <a:cubicBezTo>
                    <a:pt x="715" y="55"/>
                    <a:pt x="735" y="78"/>
                    <a:pt x="735" y="116"/>
                  </a:cubicBezTo>
                  <a:cubicBezTo>
                    <a:pt x="735" y="125"/>
                    <a:pt x="735" y="125"/>
                    <a:pt x="735" y="125"/>
                  </a:cubicBezTo>
                  <a:cubicBezTo>
                    <a:pt x="652" y="125"/>
                    <a:pt x="652" y="125"/>
                    <a:pt x="652" y="125"/>
                  </a:cubicBezTo>
                  <a:cubicBezTo>
                    <a:pt x="652" y="151"/>
                    <a:pt x="664" y="165"/>
                    <a:pt x="687" y="165"/>
                  </a:cubicBezTo>
                  <a:cubicBezTo>
                    <a:pt x="700" y="165"/>
                    <a:pt x="708" y="161"/>
                    <a:pt x="718" y="151"/>
                  </a:cubicBezTo>
                  <a:cubicBezTo>
                    <a:pt x="719" y="150"/>
                    <a:pt x="719" y="150"/>
                    <a:pt x="719" y="150"/>
                  </a:cubicBezTo>
                  <a:cubicBezTo>
                    <a:pt x="733" y="163"/>
                    <a:pt x="733" y="163"/>
                    <a:pt x="733" y="163"/>
                  </a:cubicBezTo>
                  <a:cubicBezTo>
                    <a:pt x="732" y="164"/>
                    <a:pt x="732" y="164"/>
                    <a:pt x="732" y="164"/>
                  </a:cubicBezTo>
                  <a:cubicBezTo>
                    <a:pt x="720" y="176"/>
                    <a:pt x="708" y="183"/>
                    <a:pt x="686" y="183"/>
                  </a:cubicBezTo>
                  <a:close/>
                  <a:moveTo>
                    <a:pt x="652" y="109"/>
                  </a:moveTo>
                  <a:cubicBezTo>
                    <a:pt x="714" y="109"/>
                    <a:pt x="714" y="109"/>
                    <a:pt x="714" y="109"/>
                  </a:cubicBezTo>
                  <a:cubicBezTo>
                    <a:pt x="713" y="100"/>
                    <a:pt x="713" y="96"/>
                    <a:pt x="710" y="90"/>
                  </a:cubicBezTo>
                  <a:cubicBezTo>
                    <a:pt x="705" y="79"/>
                    <a:pt x="695" y="73"/>
                    <a:pt x="683" y="73"/>
                  </a:cubicBezTo>
                  <a:cubicBezTo>
                    <a:pt x="671" y="73"/>
                    <a:pt x="661" y="79"/>
                    <a:pt x="655" y="90"/>
                  </a:cubicBezTo>
                  <a:cubicBezTo>
                    <a:pt x="653" y="96"/>
                    <a:pt x="652" y="100"/>
                    <a:pt x="652" y="109"/>
                  </a:cubicBezTo>
                  <a:close/>
                  <a:moveTo>
                    <a:pt x="798" y="183"/>
                  </a:moveTo>
                  <a:cubicBezTo>
                    <a:pt x="775" y="183"/>
                    <a:pt x="759" y="178"/>
                    <a:pt x="746" y="165"/>
                  </a:cubicBezTo>
                  <a:cubicBezTo>
                    <a:pt x="745" y="164"/>
                    <a:pt x="745" y="164"/>
                    <a:pt x="745" y="164"/>
                  </a:cubicBezTo>
                  <a:cubicBezTo>
                    <a:pt x="759" y="150"/>
                    <a:pt x="759" y="150"/>
                    <a:pt x="759" y="150"/>
                  </a:cubicBezTo>
                  <a:cubicBezTo>
                    <a:pt x="760" y="151"/>
                    <a:pt x="760" y="151"/>
                    <a:pt x="760" y="151"/>
                  </a:cubicBezTo>
                  <a:cubicBezTo>
                    <a:pt x="769" y="161"/>
                    <a:pt x="781" y="165"/>
                    <a:pt x="797" y="165"/>
                  </a:cubicBezTo>
                  <a:cubicBezTo>
                    <a:pt x="809" y="165"/>
                    <a:pt x="829" y="163"/>
                    <a:pt x="829" y="145"/>
                  </a:cubicBezTo>
                  <a:cubicBezTo>
                    <a:pt x="829" y="134"/>
                    <a:pt x="823" y="129"/>
                    <a:pt x="809" y="128"/>
                  </a:cubicBezTo>
                  <a:cubicBezTo>
                    <a:pt x="789" y="126"/>
                    <a:pt x="789" y="126"/>
                    <a:pt x="789" y="126"/>
                  </a:cubicBezTo>
                  <a:cubicBezTo>
                    <a:pt x="764" y="124"/>
                    <a:pt x="751" y="113"/>
                    <a:pt x="751" y="92"/>
                  </a:cubicBezTo>
                  <a:cubicBezTo>
                    <a:pt x="751" y="70"/>
                    <a:pt x="770" y="55"/>
                    <a:pt x="798" y="55"/>
                  </a:cubicBezTo>
                  <a:cubicBezTo>
                    <a:pt x="816" y="55"/>
                    <a:pt x="832" y="59"/>
                    <a:pt x="843" y="68"/>
                  </a:cubicBezTo>
                  <a:cubicBezTo>
                    <a:pt x="844" y="69"/>
                    <a:pt x="844" y="69"/>
                    <a:pt x="844" y="69"/>
                  </a:cubicBezTo>
                  <a:cubicBezTo>
                    <a:pt x="830" y="83"/>
                    <a:pt x="830" y="83"/>
                    <a:pt x="830" y="83"/>
                  </a:cubicBezTo>
                  <a:cubicBezTo>
                    <a:pt x="829" y="82"/>
                    <a:pt x="829" y="82"/>
                    <a:pt x="829" y="82"/>
                  </a:cubicBezTo>
                  <a:cubicBezTo>
                    <a:pt x="821" y="76"/>
                    <a:pt x="811" y="73"/>
                    <a:pt x="798" y="73"/>
                  </a:cubicBezTo>
                  <a:cubicBezTo>
                    <a:pt x="781" y="73"/>
                    <a:pt x="771" y="79"/>
                    <a:pt x="771" y="92"/>
                  </a:cubicBezTo>
                  <a:cubicBezTo>
                    <a:pt x="771" y="102"/>
                    <a:pt x="778" y="107"/>
                    <a:pt x="792" y="108"/>
                  </a:cubicBezTo>
                  <a:cubicBezTo>
                    <a:pt x="811" y="110"/>
                    <a:pt x="811" y="110"/>
                    <a:pt x="811" y="110"/>
                  </a:cubicBezTo>
                  <a:cubicBezTo>
                    <a:pt x="827" y="112"/>
                    <a:pt x="849" y="117"/>
                    <a:pt x="849" y="144"/>
                  </a:cubicBezTo>
                  <a:cubicBezTo>
                    <a:pt x="849" y="168"/>
                    <a:pt x="829" y="183"/>
                    <a:pt x="798" y="183"/>
                  </a:cubicBezTo>
                  <a:close/>
                  <a:moveTo>
                    <a:pt x="894" y="182"/>
                  </a:moveTo>
                  <a:cubicBezTo>
                    <a:pt x="872" y="182"/>
                    <a:pt x="872" y="182"/>
                    <a:pt x="872" y="182"/>
                  </a:cubicBezTo>
                  <a:cubicBezTo>
                    <a:pt x="872" y="100"/>
                    <a:pt x="872" y="100"/>
                    <a:pt x="872" y="100"/>
                  </a:cubicBezTo>
                  <a:cubicBezTo>
                    <a:pt x="872" y="2"/>
                    <a:pt x="872" y="2"/>
                    <a:pt x="872" y="2"/>
                  </a:cubicBezTo>
                  <a:cubicBezTo>
                    <a:pt x="894" y="2"/>
                    <a:pt x="894" y="2"/>
                    <a:pt x="894" y="2"/>
                  </a:cubicBezTo>
                  <a:cubicBezTo>
                    <a:pt x="894" y="100"/>
                    <a:pt x="894" y="100"/>
                    <a:pt x="894" y="100"/>
                  </a:cubicBezTo>
                  <a:lnTo>
                    <a:pt x="894" y="182"/>
                  </a:lnTo>
                  <a:close/>
                  <a:moveTo>
                    <a:pt x="1085" y="182"/>
                  </a:moveTo>
                  <a:cubicBezTo>
                    <a:pt x="1063" y="182"/>
                    <a:pt x="1063" y="182"/>
                    <a:pt x="1063" y="182"/>
                  </a:cubicBezTo>
                  <a:cubicBezTo>
                    <a:pt x="1063" y="51"/>
                    <a:pt x="1063" y="51"/>
                    <a:pt x="1063" y="51"/>
                  </a:cubicBezTo>
                  <a:cubicBezTo>
                    <a:pt x="1017" y="154"/>
                    <a:pt x="1017" y="154"/>
                    <a:pt x="1017" y="154"/>
                  </a:cubicBezTo>
                  <a:cubicBezTo>
                    <a:pt x="999" y="154"/>
                    <a:pt x="999" y="154"/>
                    <a:pt x="999" y="154"/>
                  </a:cubicBezTo>
                  <a:cubicBezTo>
                    <a:pt x="952" y="51"/>
                    <a:pt x="952" y="51"/>
                    <a:pt x="952" y="51"/>
                  </a:cubicBezTo>
                  <a:cubicBezTo>
                    <a:pt x="952" y="182"/>
                    <a:pt x="952" y="182"/>
                    <a:pt x="952" y="182"/>
                  </a:cubicBezTo>
                  <a:cubicBezTo>
                    <a:pt x="930" y="182"/>
                    <a:pt x="930" y="182"/>
                    <a:pt x="930" y="182"/>
                  </a:cubicBezTo>
                  <a:cubicBezTo>
                    <a:pt x="930" y="2"/>
                    <a:pt x="930" y="2"/>
                    <a:pt x="930" y="2"/>
                  </a:cubicBezTo>
                  <a:cubicBezTo>
                    <a:pt x="951" y="2"/>
                    <a:pt x="951" y="2"/>
                    <a:pt x="951" y="2"/>
                  </a:cubicBezTo>
                  <a:cubicBezTo>
                    <a:pt x="951" y="2"/>
                    <a:pt x="951" y="2"/>
                    <a:pt x="951" y="2"/>
                  </a:cubicBezTo>
                  <a:cubicBezTo>
                    <a:pt x="1008" y="126"/>
                    <a:pt x="1008" y="126"/>
                    <a:pt x="1008" y="126"/>
                  </a:cubicBezTo>
                  <a:cubicBezTo>
                    <a:pt x="1064" y="2"/>
                    <a:pt x="1064" y="2"/>
                    <a:pt x="1064" y="2"/>
                  </a:cubicBezTo>
                  <a:cubicBezTo>
                    <a:pt x="1085" y="2"/>
                    <a:pt x="1085" y="2"/>
                    <a:pt x="1085" y="2"/>
                  </a:cubicBezTo>
                  <a:lnTo>
                    <a:pt x="1085" y="182"/>
                  </a:lnTo>
                  <a:close/>
                  <a:moveTo>
                    <a:pt x="1168" y="183"/>
                  </a:moveTo>
                  <a:cubicBezTo>
                    <a:pt x="1141" y="183"/>
                    <a:pt x="1123" y="176"/>
                    <a:pt x="1106" y="159"/>
                  </a:cubicBezTo>
                  <a:cubicBezTo>
                    <a:pt x="1106" y="158"/>
                    <a:pt x="1106" y="158"/>
                    <a:pt x="1106" y="158"/>
                  </a:cubicBezTo>
                  <a:cubicBezTo>
                    <a:pt x="1120" y="144"/>
                    <a:pt x="1120" y="144"/>
                    <a:pt x="1120" y="144"/>
                  </a:cubicBezTo>
                  <a:cubicBezTo>
                    <a:pt x="1121" y="145"/>
                    <a:pt x="1121" y="145"/>
                    <a:pt x="1121" y="145"/>
                  </a:cubicBezTo>
                  <a:cubicBezTo>
                    <a:pt x="1135" y="159"/>
                    <a:pt x="1148" y="164"/>
                    <a:pt x="1168" y="164"/>
                  </a:cubicBezTo>
                  <a:cubicBezTo>
                    <a:pt x="1194" y="164"/>
                    <a:pt x="1209" y="152"/>
                    <a:pt x="1209" y="132"/>
                  </a:cubicBezTo>
                  <a:cubicBezTo>
                    <a:pt x="1209" y="123"/>
                    <a:pt x="1207" y="116"/>
                    <a:pt x="1201" y="111"/>
                  </a:cubicBezTo>
                  <a:cubicBezTo>
                    <a:pt x="1196" y="106"/>
                    <a:pt x="1191" y="104"/>
                    <a:pt x="1179" y="102"/>
                  </a:cubicBezTo>
                  <a:cubicBezTo>
                    <a:pt x="1158" y="99"/>
                    <a:pt x="1158" y="99"/>
                    <a:pt x="1158" y="99"/>
                  </a:cubicBezTo>
                  <a:cubicBezTo>
                    <a:pt x="1143" y="97"/>
                    <a:pt x="1133" y="93"/>
                    <a:pt x="1125" y="86"/>
                  </a:cubicBezTo>
                  <a:cubicBezTo>
                    <a:pt x="1115" y="77"/>
                    <a:pt x="1111" y="66"/>
                    <a:pt x="1111" y="51"/>
                  </a:cubicBezTo>
                  <a:cubicBezTo>
                    <a:pt x="1111" y="20"/>
                    <a:pt x="1133" y="0"/>
                    <a:pt x="1169" y="0"/>
                  </a:cubicBezTo>
                  <a:cubicBezTo>
                    <a:pt x="1191" y="0"/>
                    <a:pt x="1207" y="6"/>
                    <a:pt x="1222" y="20"/>
                  </a:cubicBezTo>
                  <a:cubicBezTo>
                    <a:pt x="1223" y="21"/>
                    <a:pt x="1223" y="21"/>
                    <a:pt x="1223" y="21"/>
                  </a:cubicBezTo>
                  <a:cubicBezTo>
                    <a:pt x="1209" y="35"/>
                    <a:pt x="1209" y="35"/>
                    <a:pt x="1209" y="35"/>
                  </a:cubicBezTo>
                  <a:cubicBezTo>
                    <a:pt x="1208" y="34"/>
                    <a:pt x="1208" y="34"/>
                    <a:pt x="1208" y="34"/>
                  </a:cubicBezTo>
                  <a:cubicBezTo>
                    <a:pt x="1197" y="23"/>
                    <a:pt x="1185" y="19"/>
                    <a:pt x="1168" y="19"/>
                  </a:cubicBezTo>
                  <a:cubicBezTo>
                    <a:pt x="1146" y="19"/>
                    <a:pt x="1132" y="31"/>
                    <a:pt x="1132" y="51"/>
                  </a:cubicBezTo>
                  <a:cubicBezTo>
                    <a:pt x="1132" y="59"/>
                    <a:pt x="1134" y="66"/>
                    <a:pt x="1139" y="70"/>
                  </a:cubicBezTo>
                  <a:cubicBezTo>
                    <a:pt x="1144" y="75"/>
                    <a:pt x="1152" y="78"/>
                    <a:pt x="1162" y="79"/>
                  </a:cubicBezTo>
                  <a:cubicBezTo>
                    <a:pt x="1182" y="83"/>
                    <a:pt x="1182" y="83"/>
                    <a:pt x="1182" y="83"/>
                  </a:cubicBezTo>
                  <a:cubicBezTo>
                    <a:pt x="1199" y="85"/>
                    <a:pt x="1207" y="88"/>
                    <a:pt x="1215" y="96"/>
                  </a:cubicBezTo>
                  <a:cubicBezTo>
                    <a:pt x="1225" y="104"/>
                    <a:pt x="1231" y="117"/>
                    <a:pt x="1231" y="132"/>
                  </a:cubicBezTo>
                  <a:cubicBezTo>
                    <a:pt x="1231" y="163"/>
                    <a:pt x="1206" y="183"/>
                    <a:pt x="1168" y="183"/>
                  </a:cubicBezTo>
                  <a:close/>
                  <a:moveTo>
                    <a:pt x="499" y="182"/>
                  </a:moveTo>
                  <a:cubicBezTo>
                    <a:pt x="495" y="182"/>
                    <a:pt x="495" y="182"/>
                    <a:pt x="495" y="182"/>
                  </a:cubicBezTo>
                  <a:cubicBezTo>
                    <a:pt x="475" y="182"/>
                    <a:pt x="462" y="168"/>
                    <a:pt x="462" y="147"/>
                  </a:cubicBezTo>
                  <a:cubicBezTo>
                    <a:pt x="462" y="73"/>
                    <a:pt x="462" y="73"/>
                    <a:pt x="462" y="73"/>
                  </a:cubicBezTo>
                  <a:cubicBezTo>
                    <a:pt x="446" y="73"/>
                    <a:pt x="446" y="73"/>
                    <a:pt x="446" y="73"/>
                  </a:cubicBezTo>
                  <a:cubicBezTo>
                    <a:pt x="446" y="56"/>
                    <a:pt x="446" y="56"/>
                    <a:pt x="446" y="56"/>
                  </a:cubicBezTo>
                  <a:cubicBezTo>
                    <a:pt x="462" y="56"/>
                    <a:pt x="462" y="56"/>
                    <a:pt x="462" y="56"/>
                  </a:cubicBezTo>
                  <a:cubicBezTo>
                    <a:pt x="462" y="19"/>
                    <a:pt x="462" y="19"/>
                    <a:pt x="462" y="19"/>
                  </a:cubicBezTo>
                  <a:cubicBezTo>
                    <a:pt x="482" y="19"/>
                    <a:pt x="482" y="19"/>
                    <a:pt x="482" y="19"/>
                  </a:cubicBezTo>
                  <a:cubicBezTo>
                    <a:pt x="482" y="56"/>
                    <a:pt x="482" y="56"/>
                    <a:pt x="482" y="56"/>
                  </a:cubicBezTo>
                  <a:cubicBezTo>
                    <a:pt x="509" y="56"/>
                    <a:pt x="509" y="56"/>
                    <a:pt x="509" y="56"/>
                  </a:cubicBezTo>
                  <a:cubicBezTo>
                    <a:pt x="509" y="73"/>
                    <a:pt x="509" y="73"/>
                    <a:pt x="509" y="73"/>
                  </a:cubicBezTo>
                  <a:cubicBezTo>
                    <a:pt x="482" y="73"/>
                    <a:pt x="482" y="73"/>
                    <a:pt x="482" y="73"/>
                  </a:cubicBezTo>
                  <a:cubicBezTo>
                    <a:pt x="482" y="147"/>
                    <a:pt x="482" y="147"/>
                    <a:pt x="482" y="147"/>
                  </a:cubicBezTo>
                  <a:cubicBezTo>
                    <a:pt x="482" y="158"/>
                    <a:pt x="488" y="164"/>
                    <a:pt x="498" y="164"/>
                  </a:cubicBezTo>
                  <a:cubicBezTo>
                    <a:pt x="499" y="164"/>
                    <a:pt x="499" y="164"/>
                    <a:pt x="499" y="164"/>
                  </a:cubicBezTo>
                  <a:cubicBezTo>
                    <a:pt x="499" y="165"/>
                    <a:pt x="499" y="165"/>
                    <a:pt x="499" y="165"/>
                  </a:cubicBezTo>
                  <a:lnTo>
                    <a:pt x="499" y="182"/>
                  </a:lnTo>
                  <a:close/>
                  <a:moveTo>
                    <a:pt x="616" y="182"/>
                  </a:moveTo>
                  <a:cubicBezTo>
                    <a:pt x="612" y="182"/>
                    <a:pt x="612" y="182"/>
                    <a:pt x="612" y="182"/>
                  </a:cubicBezTo>
                  <a:cubicBezTo>
                    <a:pt x="591" y="182"/>
                    <a:pt x="579" y="169"/>
                    <a:pt x="579" y="148"/>
                  </a:cubicBezTo>
                  <a:cubicBezTo>
                    <a:pt x="579" y="2"/>
                    <a:pt x="579" y="2"/>
                    <a:pt x="579" y="2"/>
                  </a:cubicBezTo>
                  <a:cubicBezTo>
                    <a:pt x="600" y="2"/>
                    <a:pt x="600" y="2"/>
                    <a:pt x="600" y="2"/>
                  </a:cubicBezTo>
                  <a:cubicBezTo>
                    <a:pt x="600" y="147"/>
                    <a:pt x="600" y="147"/>
                    <a:pt x="600" y="147"/>
                  </a:cubicBezTo>
                  <a:cubicBezTo>
                    <a:pt x="600" y="159"/>
                    <a:pt x="604" y="164"/>
                    <a:pt x="615" y="164"/>
                  </a:cubicBezTo>
                  <a:cubicBezTo>
                    <a:pt x="616" y="164"/>
                    <a:pt x="616" y="164"/>
                    <a:pt x="616" y="164"/>
                  </a:cubicBezTo>
                  <a:cubicBezTo>
                    <a:pt x="616" y="165"/>
                    <a:pt x="616" y="165"/>
                    <a:pt x="616" y="165"/>
                  </a:cubicBezTo>
                  <a:lnTo>
                    <a:pt x="616" y="182"/>
                  </a:lnTo>
                  <a:close/>
                </a:path>
              </a:pathLst>
            </a:custGeom>
            <a:solidFill>
              <a:srgbClr val="7778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 noEditPoints="1"/>
            </p:cNvSpPr>
            <p:nvPr userDrawn="1"/>
          </p:nvSpPr>
          <p:spPr bwMode="gray">
            <a:xfrm>
              <a:off x="7474095" y="5549900"/>
              <a:ext cx="76200" cy="41275"/>
            </a:xfrm>
            <a:custGeom>
              <a:avLst/>
              <a:gdLst>
                <a:gd name="T0" fmla="*/ 12 w 48"/>
                <a:gd name="T1" fmla="*/ 4 h 26"/>
                <a:gd name="T2" fmla="*/ 12 w 48"/>
                <a:gd name="T3" fmla="*/ 26 h 26"/>
                <a:gd name="T4" fmla="*/ 7 w 48"/>
                <a:gd name="T5" fmla="*/ 26 h 26"/>
                <a:gd name="T6" fmla="*/ 7 w 48"/>
                <a:gd name="T7" fmla="*/ 4 h 26"/>
                <a:gd name="T8" fmla="*/ 0 w 48"/>
                <a:gd name="T9" fmla="*/ 4 h 26"/>
                <a:gd name="T10" fmla="*/ 0 w 48"/>
                <a:gd name="T11" fmla="*/ 0 h 26"/>
                <a:gd name="T12" fmla="*/ 18 w 48"/>
                <a:gd name="T13" fmla="*/ 0 h 26"/>
                <a:gd name="T14" fmla="*/ 18 w 48"/>
                <a:gd name="T15" fmla="*/ 4 h 26"/>
                <a:gd name="T16" fmla="*/ 12 w 48"/>
                <a:gd name="T17" fmla="*/ 4 h 26"/>
                <a:gd name="T18" fmla="*/ 43 w 48"/>
                <a:gd name="T19" fmla="*/ 26 h 26"/>
                <a:gd name="T20" fmla="*/ 43 w 48"/>
                <a:gd name="T21" fmla="*/ 9 h 26"/>
                <a:gd name="T22" fmla="*/ 37 w 48"/>
                <a:gd name="T23" fmla="*/ 20 h 26"/>
                <a:gd name="T24" fmla="*/ 33 w 48"/>
                <a:gd name="T25" fmla="*/ 20 h 26"/>
                <a:gd name="T26" fmla="*/ 27 w 48"/>
                <a:gd name="T27" fmla="*/ 9 h 26"/>
                <a:gd name="T28" fmla="*/ 27 w 48"/>
                <a:gd name="T29" fmla="*/ 26 h 26"/>
                <a:gd name="T30" fmla="*/ 23 w 48"/>
                <a:gd name="T31" fmla="*/ 26 h 26"/>
                <a:gd name="T32" fmla="*/ 23 w 48"/>
                <a:gd name="T33" fmla="*/ 0 h 26"/>
                <a:gd name="T34" fmla="*/ 27 w 48"/>
                <a:gd name="T35" fmla="*/ 0 h 26"/>
                <a:gd name="T36" fmla="*/ 35 w 48"/>
                <a:gd name="T37" fmla="*/ 15 h 26"/>
                <a:gd name="T38" fmla="*/ 43 w 48"/>
                <a:gd name="T39" fmla="*/ 0 h 26"/>
                <a:gd name="T40" fmla="*/ 48 w 48"/>
                <a:gd name="T41" fmla="*/ 0 h 26"/>
                <a:gd name="T42" fmla="*/ 48 w 48"/>
                <a:gd name="T43" fmla="*/ 26 h 26"/>
                <a:gd name="T44" fmla="*/ 43 w 48"/>
                <a:gd name="T4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8" h="26">
                  <a:moveTo>
                    <a:pt x="12" y="4"/>
                  </a:moveTo>
                  <a:lnTo>
                    <a:pt x="12" y="26"/>
                  </a:lnTo>
                  <a:lnTo>
                    <a:pt x="7" y="26"/>
                  </a:lnTo>
                  <a:lnTo>
                    <a:pt x="7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4"/>
                  </a:lnTo>
                  <a:lnTo>
                    <a:pt x="12" y="4"/>
                  </a:lnTo>
                  <a:close/>
                  <a:moveTo>
                    <a:pt x="43" y="26"/>
                  </a:moveTo>
                  <a:lnTo>
                    <a:pt x="43" y="9"/>
                  </a:lnTo>
                  <a:lnTo>
                    <a:pt x="37" y="20"/>
                  </a:lnTo>
                  <a:lnTo>
                    <a:pt x="33" y="20"/>
                  </a:lnTo>
                  <a:lnTo>
                    <a:pt x="27" y="9"/>
                  </a:lnTo>
                  <a:lnTo>
                    <a:pt x="27" y="26"/>
                  </a:lnTo>
                  <a:lnTo>
                    <a:pt x="23" y="26"/>
                  </a:lnTo>
                  <a:lnTo>
                    <a:pt x="23" y="0"/>
                  </a:lnTo>
                  <a:lnTo>
                    <a:pt x="27" y="0"/>
                  </a:lnTo>
                  <a:lnTo>
                    <a:pt x="35" y="15"/>
                  </a:lnTo>
                  <a:lnTo>
                    <a:pt x="43" y="0"/>
                  </a:lnTo>
                  <a:lnTo>
                    <a:pt x="48" y="0"/>
                  </a:lnTo>
                  <a:lnTo>
                    <a:pt x="48" y="26"/>
                  </a:lnTo>
                  <a:lnTo>
                    <a:pt x="43" y="26"/>
                  </a:lnTo>
                  <a:close/>
                </a:path>
              </a:pathLst>
            </a:custGeom>
            <a:solidFill>
              <a:srgbClr val="41404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"/>
            <p:cNvSpPr>
              <a:spLocks noEditPoints="1"/>
            </p:cNvSpPr>
            <p:nvPr userDrawn="1"/>
          </p:nvSpPr>
          <p:spPr bwMode="gray">
            <a:xfrm>
              <a:off x="4813445" y="5438775"/>
              <a:ext cx="549275" cy="493712"/>
            </a:xfrm>
            <a:custGeom>
              <a:avLst/>
              <a:gdLst>
                <a:gd name="T0" fmla="*/ 351 w 351"/>
                <a:gd name="T1" fmla="*/ 69 h 314"/>
                <a:gd name="T2" fmla="*/ 319 w 351"/>
                <a:gd name="T3" fmla="*/ 87 h 314"/>
                <a:gd name="T4" fmla="*/ 264 w 351"/>
                <a:gd name="T5" fmla="*/ 32 h 314"/>
                <a:gd name="T6" fmla="*/ 283 w 351"/>
                <a:gd name="T7" fmla="*/ 0 h 314"/>
                <a:gd name="T8" fmla="*/ 351 w 351"/>
                <a:gd name="T9" fmla="*/ 69 h 314"/>
                <a:gd name="T10" fmla="*/ 37 w 351"/>
                <a:gd name="T11" fmla="*/ 163 h 314"/>
                <a:gd name="T12" fmla="*/ 0 w 351"/>
                <a:gd name="T13" fmla="*/ 163 h 314"/>
                <a:gd name="T14" fmla="*/ 25 w 351"/>
                <a:gd name="T15" fmla="*/ 257 h 314"/>
                <a:gd name="T16" fmla="*/ 57 w 351"/>
                <a:gd name="T17" fmla="*/ 239 h 314"/>
                <a:gd name="T18" fmla="*/ 37 w 351"/>
                <a:gd name="T19" fmla="*/ 163 h 314"/>
                <a:gd name="T20" fmla="*/ 130 w 351"/>
                <a:gd name="T21" fmla="*/ 63 h 314"/>
                <a:gd name="T22" fmla="*/ 112 w 351"/>
                <a:gd name="T23" fmla="*/ 31 h 314"/>
                <a:gd name="T24" fmla="*/ 37 w 351"/>
                <a:gd name="T25" fmla="*/ 163 h 314"/>
                <a:gd name="T26" fmla="*/ 72 w 351"/>
                <a:gd name="T27" fmla="*/ 163 h 314"/>
                <a:gd name="T28" fmla="*/ 130 w 351"/>
                <a:gd name="T29" fmla="*/ 63 h 314"/>
                <a:gd name="T30" fmla="*/ 88 w 351"/>
                <a:gd name="T31" fmla="*/ 221 h 314"/>
                <a:gd name="T32" fmla="*/ 57 w 351"/>
                <a:gd name="T33" fmla="*/ 239 h 314"/>
                <a:gd name="T34" fmla="*/ 188 w 351"/>
                <a:gd name="T35" fmla="*/ 314 h 314"/>
                <a:gd name="T36" fmla="*/ 188 w 351"/>
                <a:gd name="T37" fmla="*/ 278 h 314"/>
                <a:gd name="T38" fmla="*/ 88 w 351"/>
                <a:gd name="T39" fmla="*/ 22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51" h="314">
                  <a:moveTo>
                    <a:pt x="351" y="69"/>
                  </a:moveTo>
                  <a:cubicBezTo>
                    <a:pt x="319" y="87"/>
                    <a:pt x="319" y="87"/>
                    <a:pt x="319" y="87"/>
                  </a:cubicBezTo>
                  <a:cubicBezTo>
                    <a:pt x="306" y="64"/>
                    <a:pt x="287" y="45"/>
                    <a:pt x="264" y="32"/>
                  </a:cubicBezTo>
                  <a:cubicBezTo>
                    <a:pt x="283" y="0"/>
                    <a:pt x="283" y="0"/>
                    <a:pt x="283" y="0"/>
                  </a:cubicBezTo>
                  <a:cubicBezTo>
                    <a:pt x="311" y="16"/>
                    <a:pt x="335" y="40"/>
                    <a:pt x="351" y="69"/>
                  </a:cubicBezTo>
                  <a:close/>
                  <a:moveTo>
                    <a:pt x="37" y="163"/>
                  </a:moveTo>
                  <a:cubicBezTo>
                    <a:pt x="0" y="163"/>
                    <a:pt x="0" y="163"/>
                    <a:pt x="0" y="163"/>
                  </a:cubicBezTo>
                  <a:cubicBezTo>
                    <a:pt x="0" y="197"/>
                    <a:pt x="9" y="230"/>
                    <a:pt x="25" y="257"/>
                  </a:cubicBezTo>
                  <a:cubicBezTo>
                    <a:pt x="57" y="239"/>
                    <a:pt x="57" y="239"/>
                    <a:pt x="57" y="239"/>
                  </a:cubicBezTo>
                  <a:cubicBezTo>
                    <a:pt x="44" y="216"/>
                    <a:pt x="37" y="190"/>
                    <a:pt x="37" y="163"/>
                  </a:cubicBezTo>
                  <a:close/>
                  <a:moveTo>
                    <a:pt x="130" y="63"/>
                  </a:moveTo>
                  <a:cubicBezTo>
                    <a:pt x="112" y="31"/>
                    <a:pt x="112" y="31"/>
                    <a:pt x="112" y="31"/>
                  </a:cubicBezTo>
                  <a:cubicBezTo>
                    <a:pt x="67" y="58"/>
                    <a:pt x="37" y="107"/>
                    <a:pt x="3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2" y="120"/>
                    <a:pt x="96" y="83"/>
                    <a:pt x="130" y="63"/>
                  </a:cubicBezTo>
                  <a:close/>
                  <a:moveTo>
                    <a:pt x="88" y="221"/>
                  </a:moveTo>
                  <a:cubicBezTo>
                    <a:pt x="57" y="239"/>
                    <a:pt x="57" y="239"/>
                    <a:pt x="57" y="239"/>
                  </a:cubicBezTo>
                  <a:cubicBezTo>
                    <a:pt x="83" y="284"/>
                    <a:pt x="132" y="314"/>
                    <a:pt x="188" y="314"/>
                  </a:cubicBezTo>
                  <a:cubicBezTo>
                    <a:pt x="188" y="278"/>
                    <a:pt x="188" y="278"/>
                    <a:pt x="188" y="278"/>
                  </a:cubicBezTo>
                  <a:cubicBezTo>
                    <a:pt x="145" y="278"/>
                    <a:pt x="108" y="255"/>
                    <a:pt x="88" y="221"/>
                  </a:cubicBezTo>
                  <a:close/>
                </a:path>
              </a:pathLst>
            </a:custGeom>
            <a:solidFill>
              <a:srgbClr val="ACDA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8"/>
            <p:cNvSpPr>
              <a:spLocks noEditPoints="1"/>
            </p:cNvSpPr>
            <p:nvPr userDrawn="1"/>
          </p:nvSpPr>
          <p:spPr bwMode="gray">
            <a:xfrm>
              <a:off x="4813445" y="5397500"/>
              <a:ext cx="442913" cy="593725"/>
            </a:xfrm>
            <a:custGeom>
              <a:avLst/>
              <a:gdLst>
                <a:gd name="T0" fmla="*/ 25 w 283"/>
                <a:gd name="T1" fmla="*/ 283 h 377"/>
                <a:gd name="T2" fmla="*/ 57 w 283"/>
                <a:gd name="T3" fmla="*/ 265 h 377"/>
                <a:gd name="T4" fmla="*/ 188 w 283"/>
                <a:gd name="T5" fmla="*/ 340 h 377"/>
                <a:gd name="T6" fmla="*/ 264 w 283"/>
                <a:gd name="T7" fmla="*/ 320 h 377"/>
                <a:gd name="T8" fmla="*/ 282 w 283"/>
                <a:gd name="T9" fmla="*/ 352 h 377"/>
                <a:gd name="T10" fmla="*/ 188 w 283"/>
                <a:gd name="T11" fmla="*/ 377 h 377"/>
                <a:gd name="T12" fmla="*/ 25 w 283"/>
                <a:gd name="T13" fmla="*/ 283 h 377"/>
                <a:gd name="T14" fmla="*/ 188 w 283"/>
                <a:gd name="T15" fmla="*/ 37 h 377"/>
                <a:gd name="T16" fmla="*/ 264 w 283"/>
                <a:gd name="T17" fmla="*/ 58 h 377"/>
                <a:gd name="T18" fmla="*/ 283 w 283"/>
                <a:gd name="T19" fmla="*/ 26 h 377"/>
                <a:gd name="T20" fmla="*/ 188 w 283"/>
                <a:gd name="T21" fmla="*/ 0 h 377"/>
                <a:gd name="T22" fmla="*/ 0 w 283"/>
                <a:gd name="T23" fmla="*/ 189 h 377"/>
                <a:gd name="T24" fmla="*/ 37 w 283"/>
                <a:gd name="T25" fmla="*/ 189 h 377"/>
                <a:gd name="T26" fmla="*/ 188 w 283"/>
                <a:gd name="T27" fmla="*/ 37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3" h="377">
                  <a:moveTo>
                    <a:pt x="25" y="283"/>
                  </a:moveTo>
                  <a:cubicBezTo>
                    <a:pt x="57" y="265"/>
                    <a:pt x="57" y="265"/>
                    <a:pt x="57" y="265"/>
                  </a:cubicBezTo>
                  <a:cubicBezTo>
                    <a:pt x="83" y="310"/>
                    <a:pt x="132" y="340"/>
                    <a:pt x="188" y="340"/>
                  </a:cubicBezTo>
                  <a:cubicBezTo>
                    <a:pt x="216" y="340"/>
                    <a:pt x="241" y="332"/>
                    <a:pt x="264" y="320"/>
                  </a:cubicBezTo>
                  <a:cubicBezTo>
                    <a:pt x="282" y="352"/>
                    <a:pt x="282" y="352"/>
                    <a:pt x="282" y="352"/>
                  </a:cubicBezTo>
                  <a:cubicBezTo>
                    <a:pt x="255" y="368"/>
                    <a:pt x="222" y="377"/>
                    <a:pt x="188" y="377"/>
                  </a:cubicBezTo>
                  <a:cubicBezTo>
                    <a:pt x="118" y="377"/>
                    <a:pt x="58" y="339"/>
                    <a:pt x="25" y="283"/>
                  </a:cubicBezTo>
                  <a:close/>
                  <a:moveTo>
                    <a:pt x="188" y="37"/>
                  </a:moveTo>
                  <a:cubicBezTo>
                    <a:pt x="216" y="37"/>
                    <a:pt x="242" y="45"/>
                    <a:pt x="264" y="58"/>
                  </a:cubicBezTo>
                  <a:cubicBezTo>
                    <a:pt x="283" y="26"/>
                    <a:pt x="283" y="26"/>
                    <a:pt x="283" y="26"/>
                  </a:cubicBezTo>
                  <a:cubicBezTo>
                    <a:pt x="255" y="10"/>
                    <a:pt x="222" y="0"/>
                    <a:pt x="188" y="0"/>
                  </a:cubicBezTo>
                  <a:cubicBezTo>
                    <a:pt x="84" y="0"/>
                    <a:pt x="0" y="85"/>
                    <a:pt x="0" y="189"/>
                  </a:cubicBezTo>
                  <a:cubicBezTo>
                    <a:pt x="37" y="189"/>
                    <a:pt x="37" y="189"/>
                    <a:pt x="37" y="189"/>
                  </a:cubicBezTo>
                  <a:cubicBezTo>
                    <a:pt x="37" y="105"/>
                    <a:pt x="104" y="37"/>
                    <a:pt x="188" y="37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9"/>
            <p:cNvSpPr>
              <a:spLocks noEditPoints="1"/>
            </p:cNvSpPr>
            <p:nvPr userDrawn="1"/>
          </p:nvSpPr>
          <p:spPr bwMode="gray">
            <a:xfrm>
              <a:off x="4926157" y="5511800"/>
              <a:ext cx="476250" cy="365125"/>
            </a:xfrm>
            <a:custGeom>
              <a:avLst/>
              <a:gdLst>
                <a:gd name="T0" fmla="*/ 247 w 304"/>
                <a:gd name="T1" fmla="*/ 40 h 231"/>
                <a:gd name="T2" fmla="*/ 279 w 304"/>
                <a:gd name="T3" fmla="*/ 22 h 231"/>
                <a:gd name="T4" fmla="*/ 304 w 304"/>
                <a:gd name="T5" fmla="*/ 116 h 231"/>
                <a:gd name="T6" fmla="*/ 279 w 304"/>
                <a:gd name="T7" fmla="*/ 210 h 231"/>
                <a:gd name="T8" fmla="*/ 247 w 304"/>
                <a:gd name="T9" fmla="*/ 191 h 231"/>
                <a:gd name="T10" fmla="*/ 267 w 304"/>
                <a:gd name="T11" fmla="*/ 116 h 231"/>
                <a:gd name="T12" fmla="*/ 247 w 304"/>
                <a:gd name="T13" fmla="*/ 40 h 231"/>
                <a:gd name="T14" fmla="*/ 223 w 304"/>
                <a:gd name="T15" fmla="*/ 222 h 231"/>
                <a:gd name="T16" fmla="*/ 198 w 304"/>
                <a:gd name="T17" fmla="*/ 197 h 231"/>
                <a:gd name="T18" fmla="*/ 116 w 304"/>
                <a:gd name="T19" fmla="*/ 231 h 231"/>
                <a:gd name="T20" fmla="*/ 0 w 304"/>
                <a:gd name="T21" fmla="*/ 116 h 231"/>
                <a:gd name="T22" fmla="*/ 116 w 304"/>
                <a:gd name="T23" fmla="*/ 0 h 231"/>
                <a:gd name="T24" fmla="*/ 231 w 304"/>
                <a:gd name="T25" fmla="*/ 116 h 231"/>
                <a:gd name="T26" fmla="*/ 216 w 304"/>
                <a:gd name="T27" fmla="*/ 173 h 231"/>
                <a:gd name="T28" fmla="*/ 247 w 304"/>
                <a:gd name="T29" fmla="*/ 191 h 231"/>
                <a:gd name="T30" fmla="*/ 223 w 304"/>
                <a:gd name="T31" fmla="*/ 222 h 231"/>
                <a:gd name="T32" fmla="*/ 195 w 304"/>
                <a:gd name="T33" fmla="*/ 116 h 231"/>
                <a:gd name="T34" fmla="*/ 116 w 304"/>
                <a:gd name="T35" fmla="*/ 37 h 231"/>
                <a:gd name="T36" fmla="*/ 37 w 304"/>
                <a:gd name="T37" fmla="*/ 116 h 231"/>
                <a:gd name="T38" fmla="*/ 116 w 304"/>
                <a:gd name="T39" fmla="*/ 194 h 231"/>
                <a:gd name="T40" fmla="*/ 195 w 304"/>
                <a:gd name="T41" fmla="*/ 116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04" h="231">
                  <a:moveTo>
                    <a:pt x="247" y="40"/>
                  </a:moveTo>
                  <a:cubicBezTo>
                    <a:pt x="279" y="22"/>
                    <a:pt x="279" y="22"/>
                    <a:pt x="279" y="22"/>
                  </a:cubicBezTo>
                  <a:cubicBezTo>
                    <a:pt x="295" y="49"/>
                    <a:pt x="304" y="81"/>
                    <a:pt x="304" y="116"/>
                  </a:cubicBezTo>
                  <a:cubicBezTo>
                    <a:pt x="304" y="150"/>
                    <a:pt x="295" y="182"/>
                    <a:pt x="279" y="210"/>
                  </a:cubicBezTo>
                  <a:cubicBezTo>
                    <a:pt x="247" y="191"/>
                    <a:pt x="247" y="191"/>
                    <a:pt x="247" y="191"/>
                  </a:cubicBezTo>
                  <a:cubicBezTo>
                    <a:pt x="260" y="169"/>
                    <a:pt x="267" y="143"/>
                    <a:pt x="267" y="116"/>
                  </a:cubicBezTo>
                  <a:cubicBezTo>
                    <a:pt x="267" y="88"/>
                    <a:pt x="260" y="62"/>
                    <a:pt x="247" y="40"/>
                  </a:cubicBezTo>
                  <a:close/>
                  <a:moveTo>
                    <a:pt x="223" y="222"/>
                  </a:moveTo>
                  <a:cubicBezTo>
                    <a:pt x="198" y="197"/>
                    <a:pt x="198" y="197"/>
                    <a:pt x="198" y="197"/>
                  </a:cubicBezTo>
                  <a:cubicBezTo>
                    <a:pt x="177" y="218"/>
                    <a:pt x="148" y="231"/>
                    <a:pt x="116" y="231"/>
                  </a:cubicBezTo>
                  <a:cubicBezTo>
                    <a:pt x="52" y="231"/>
                    <a:pt x="0" y="179"/>
                    <a:pt x="0" y="116"/>
                  </a:cubicBezTo>
                  <a:cubicBezTo>
                    <a:pt x="0" y="52"/>
                    <a:pt x="52" y="0"/>
                    <a:pt x="116" y="0"/>
                  </a:cubicBezTo>
                  <a:cubicBezTo>
                    <a:pt x="180" y="0"/>
                    <a:pt x="231" y="52"/>
                    <a:pt x="231" y="116"/>
                  </a:cubicBezTo>
                  <a:cubicBezTo>
                    <a:pt x="231" y="137"/>
                    <a:pt x="226" y="156"/>
                    <a:pt x="216" y="173"/>
                  </a:cubicBezTo>
                  <a:cubicBezTo>
                    <a:pt x="247" y="191"/>
                    <a:pt x="247" y="191"/>
                    <a:pt x="247" y="191"/>
                  </a:cubicBezTo>
                  <a:cubicBezTo>
                    <a:pt x="240" y="203"/>
                    <a:pt x="232" y="213"/>
                    <a:pt x="223" y="222"/>
                  </a:cubicBezTo>
                  <a:close/>
                  <a:moveTo>
                    <a:pt x="195" y="116"/>
                  </a:moveTo>
                  <a:cubicBezTo>
                    <a:pt x="195" y="72"/>
                    <a:pt x="159" y="37"/>
                    <a:pt x="116" y="37"/>
                  </a:cubicBezTo>
                  <a:cubicBezTo>
                    <a:pt x="72" y="37"/>
                    <a:pt x="37" y="72"/>
                    <a:pt x="37" y="116"/>
                  </a:cubicBezTo>
                  <a:cubicBezTo>
                    <a:pt x="37" y="159"/>
                    <a:pt x="72" y="194"/>
                    <a:pt x="116" y="194"/>
                  </a:cubicBezTo>
                  <a:cubicBezTo>
                    <a:pt x="159" y="194"/>
                    <a:pt x="195" y="159"/>
                    <a:pt x="195" y="116"/>
                  </a:cubicBezTo>
                  <a:close/>
                </a:path>
              </a:pathLst>
            </a:custGeom>
            <a:solidFill>
              <a:srgbClr val="743C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58264868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Image Placeholder 14"/>
          <p:cNvSpPr>
            <a:spLocks noGrp="1" noRot="1" noChangeAspect="1"/>
          </p:cNvSpPr>
          <p:nvPr>
            <p:ph type="sldImg" idx="2"/>
          </p:nvPr>
        </p:nvSpPr>
        <p:spPr>
          <a:xfrm>
            <a:off x="3746146" y="6576746"/>
            <a:ext cx="2711804" cy="2033854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11" name="Notes Placeholder 10"/>
          <p:cNvSpPr>
            <a:spLocks noGrp="1"/>
          </p:cNvSpPr>
          <p:nvPr>
            <p:ph type="body" sz="quarter" idx="3"/>
          </p:nvPr>
        </p:nvSpPr>
        <p:spPr>
          <a:xfrm>
            <a:off x="387350" y="1104900"/>
            <a:ext cx="6051550" cy="5372100"/>
          </a:xfrm>
          <a:prstGeom prst="rect">
            <a:avLst/>
          </a:prstGeom>
        </p:spPr>
        <p:txBody>
          <a:bodyPr vert="horz" lIns="27432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5"/>
          </p:nvPr>
        </p:nvSpPr>
        <p:spPr>
          <a:xfrm>
            <a:off x="3836997" y="8685213"/>
            <a:ext cx="2668587" cy="306387"/>
          </a:xfrm>
          <a:prstGeom prst="rect">
            <a:avLst/>
          </a:prstGeom>
        </p:spPr>
        <p:txBody>
          <a:bodyPr vert="horz" lIns="91440" tIns="45720" rIns="18288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ADD4AB0-DA56-AC40-9592-4E955E6D45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Header Placeholder 12"/>
          <p:cNvSpPr>
            <a:spLocks noGrp="1"/>
          </p:cNvSpPr>
          <p:nvPr>
            <p:ph type="hdr" sz="quarter"/>
          </p:nvPr>
        </p:nvSpPr>
        <p:spPr>
          <a:xfrm>
            <a:off x="390525" y="323850"/>
            <a:ext cx="3695700" cy="4572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2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idx="1"/>
          </p:nvPr>
        </p:nvSpPr>
        <p:spPr>
          <a:xfrm>
            <a:off x="390525" y="781050"/>
            <a:ext cx="36957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latin typeface="+mj-lt"/>
                <a:cs typeface="Georgia"/>
              </a:defRPr>
            </a:lvl1pPr>
          </a:lstStyle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 bwMode="gray">
          <a:xfrm>
            <a:off x="5073225" y="406400"/>
            <a:ext cx="1416522" cy="307297"/>
            <a:chOff x="4813445" y="5397500"/>
            <a:chExt cx="2736850" cy="593725"/>
          </a:xfrm>
        </p:grpSpPr>
        <p:sp>
          <p:nvSpPr>
            <p:cNvPr id="9" name="Freeform 8"/>
            <p:cNvSpPr>
              <a:spLocks noEditPoints="1"/>
            </p:cNvSpPr>
            <p:nvPr userDrawn="1"/>
          </p:nvSpPr>
          <p:spPr bwMode="gray">
            <a:xfrm>
              <a:off x="5526232" y="5549900"/>
              <a:ext cx="1927225" cy="301625"/>
            </a:xfrm>
            <a:custGeom>
              <a:avLst/>
              <a:gdLst>
                <a:gd name="T0" fmla="*/ 64 w 1231"/>
                <a:gd name="T1" fmla="*/ 183 h 191"/>
                <a:gd name="T2" fmla="*/ 18 w 1231"/>
                <a:gd name="T3" fmla="*/ 18 h 191"/>
                <a:gd name="T4" fmla="*/ 127 w 1231"/>
                <a:gd name="T5" fmla="*/ 92 h 191"/>
                <a:gd name="T6" fmla="*/ 121 w 1231"/>
                <a:gd name="T7" fmla="*/ 191 h 191"/>
                <a:gd name="T8" fmla="*/ 22 w 1231"/>
                <a:gd name="T9" fmla="*/ 92 h 191"/>
                <a:gd name="T10" fmla="*/ 87 w 1231"/>
                <a:gd name="T11" fmla="*/ 156 h 191"/>
                <a:gd name="T12" fmla="*/ 99 w 1231"/>
                <a:gd name="T13" fmla="*/ 142 h 191"/>
                <a:gd name="T14" fmla="*/ 64 w 1231"/>
                <a:gd name="T15" fmla="*/ 20 h 191"/>
                <a:gd name="T16" fmla="*/ 152 w 1231"/>
                <a:gd name="T17" fmla="*/ 136 h 191"/>
                <a:gd name="T18" fmla="*/ 172 w 1231"/>
                <a:gd name="T19" fmla="*/ 133 h 191"/>
                <a:gd name="T20" fmla="*/ 230 w 1231"/>
                <a:gd name="T21" fmla="*/ 56 h 191"/>
                <a:gd name="T22" fmla="*/ 231 w 1231"/>
                <a:gd name="T23" fmla="*/ 182 h 191"/>
                <a:gd name="T24" fmla="*/ 301 w 1231"/>
                <a:gd name="T25" fmla="*/ 182 h 191"/>
                <a:gd name="T26" fmla="*/ 281 w 1231"/>
                <a:gd name="T27" fmla="*/ 56 h 191"/>
                <a:gd name="T28" fmla="*/ 301 w 1231"/>
                <a:gd name="T29" fmla="*/ 182 h 191"/>
                <a:gd name="T30" fmla="*/ 280 w 1231"/>
                <a:gd name="T31" fmla="*/ 1 h 191"/>
                <a:gd name="T32" fmla="*/ 430 w 1231"/>
                <a:gd name="T33" fmla="*/ 182 h 191"/>
                <a:gd name="T34" fmla="*/ 381 w 1231"/>
                <a:gd name="T35" fmla="*/ 73 h 191"/>
                <a:gd name="T36" fmla="*/ 331 w 1231"/>
                <a:gd name="T37" fmla="*/ 182 h 191"/>
                <a:gd name="T38" fmla="*/ 352 w 1231"/>
                <a:gd name="T39" fmla="*/ 68 h 191"/>
                <a:gd name="T40" fmla="*/ 430 w 1231"/>
                <a:gd name="T41" fmla="*/ 102 h 191"/>
                <a:gd name="T42" fmla="*/ 529 w 1231"/>
                <a:gd name="T43" fmla="*/ 182 h 191"/>
                <a:gd name="T44" fmla="*/ 550 w 1231"/>
                <a:gd name="T45" fmla="*/ 56 h 191"/>
                <a:gd name="T46" fmla="*/ 551 w 1231"/>
                <a:gd name="T47" fmla="*/ 24 h 191"/>
                <a:gd name="T48" fmla="*/ 551 w 1231"/>
                <a:gd name="T49" fmla="*/ 1 h 191"/>
                <a:gd name="T50" fmla="*/ 631 w 1231"/>
                <a:gd name="T51" fmla="*/ 119 h 191"/>
                <a:gd name="T52" fmla="*/ 735 w 1231"/>
                <a:gd name="T53" fmla="*/ 125 h 191"/>
                <a:gd name="T54" fmla="*/ 718 w 1231"/>
                <a:gd name="T55" fmla="*/ 151 h 191"/>
                <a:gd name="T56" fmla="*/ 732 w 1231"/>
                <a:gd name="T57" fmla="*/ 164 h 191"/>
                <a:gd name="T58" fmla="*/ 714 w 1231"/>
                <a:gd name="T59" fmla="*/ 109 h 191"/>
                <a:gd name="T60" fmla="*/ 655 w 1231"/>
                <a:gd name="T61" fmla="*/ 90 h 191"/>
                <a:gd name="T62" fmla="*/ 746 w 1231"/>
                <a:gd name="T63" fmla="*/ 165 h 191"/>
                <a:gd name="T64" fmla="*/ 760 w 1231"/>
                <a:gd name="T65" fmla="*/ 151 h 191"/>
                <a:gd name="T66" fmla="*/ 809 w 1231"/>
                <a:gd name="T67" fmla="*/ 128 h 191"/>
                <a:gd name="T68" fmla="*/ 798 w 1231"/>
                <a:gd name="T69" fmla="*/ 55 h 191"/>
                <a:gd name="T70" fmla="*/ 830 w 1231"/>
                <a:gd name="T71" fmla="*/ 83 h 191"/>
                <a:gd name="T72" fmla="*/ 771 w 1231"/>
                <a:gd name="T73" fmla="*/ 92 h 191"/>
                <a:gd name="T74" fmla="*/ 849 w 1231"/>
                <a:gd name="T75" fmla="*/ 144 h 191"/>
                <a:gd name="T76" fmla="*/ 872 w 1231"/>
                <a:gd name="T77" fmla="*/ 182 h 191"/>
                <a:gd name="T78" fmla="*/ 894 w 1231"/>
                <a:gd name="T79" fmla="*/ 2 h 191"/>
                <a:gd name="T80" fmla="*/ 1085 w 1231"/>
                <a:gd name="T81" fmla="*/ 182 h 191"/>
                <a:gd name="T82" fmla="*/ 1017 w 1231"/>
                <a:gd name="T83" fmla="*/ 154 h 191"/>
                <a:gd name="T84" fmla="*/ 952 w 1231"/>
                <a:gd name="T85" fmla="*/ 182 h 191"/>
                <a:gd name="T86" fmla="*/ 951 w 1231"/>
                <a:gd name="T87" fmla="*/ 2 h 191"/>
                <a:gd name="T88" fmla="*/ 1064 w 1231"/>
                <a:gd name="T89" fmla="*/ 2 h 191"/>
                <a:gd name="T90" fmla="*/ 1168 w 1231"/>
                <a:gd name="T91" fmla="*/ 183 h 191"/>
                <a:gd name="T92" fmla="*/ 1120 w 1231"/>
                <a:gd name="T93" fmla="*/ 144 h 191"/>
                <a:gd name="T94" fmla="*/ 1209 w 1231"/>
                <a:gd name="T95" fmla="*/ 132 h 191"/>
                <a:gd name="T96" fmla="*/ 1158 w 1231"/>
                <a:gd name="T97" fmla="*/ 99 h 191"/>
                <a:gd name="T98" fmla="*/ 1169 w 1231"/>
                <a:gd name="T99" fmla="*/ 0 h 191"/>
                <a:gd name="T100" fmla="*/ 1209 w 1231"/>
                <a:gd name="T101" fmla="*/ 35 h 191"/>
                <a:gd name="T102" fmla="*/ 1132 w 1231"/>
                <a:gd name="T103" fmla="*/ 51 h 191"/>
                <a:gd name="T104" fmla="*/ 1182 w 1231"/>
                <a:gd name="T105" fmla="*/ 83 h 191"/>
                <a:gd name="T106" fmla="*/ 1168 w 1231"/>
                <a:gd name="T107" fmla="*/ 183 h 191"/>
                <a:gd name="T108" fmla="*/ 462 w 1231"/>
                <a:gd name="T109" fmla="*/ 147 h 191"/>
                <a:gd name="T110" fmla="*/ 446 w 1231"/>
                <a:gd name="T111" fmla="*/ 56 h 191"/>
                <a:gd name="T112" fmla="*/ 482 w 1231"/>
                <a:gd name="T113" fmla="*/ 19 h 191"/>
                <a:gd name="T114" fmla="*/ 509 w 1231"/>
                <a:gd name="T115" fmla="*/ 73 h 191"/>
                <a:gd name="T116" fmla="*/ 498 w 1231"/>
                <a:gd name="T117" fmla="*/ 164 h 191"/>
                <a:gd name="T118" fmla="*/ 499 w 1231"/>
                <a:gd name="T119" fmla="*/ 182 h 191"/>
                <a:gd name="T120" fmla="*/ 579 w 1231"/>
                <a:gd name="T121" fmla="*/ 148 h 191"/>
                <a:gd name="T122" fmla="*/ 600 w 1231"/>
                <a:gd name="T123" fmla="*/ 147 h 191"/>
                <a:gd name="T124" fmla="*/ 616 w 1231"/>
                <a:gd name="T125" fmla="*/ 165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231" h="191">
                  <a:moveTo>
                    <a:pt x="121" y="191"/>
                  </a:moveTo>
                  <a:cubicBezTo>
                    <a:pt x="102" y="171"/>
                    <a:pt x="102" y="171"/>
                    <a:pt x="102" y="171"/>
                  </a:cubicBezTo>
                  <a:cubicBezTo>
                    <a:pt x="91" y="179"/>
                    <a:pt x="78" y="183"/>
                    <a:pt x="64" y="183"/>
                  </a:cubicBezTo>
                  <a:cubicBezTo>
                    <a:pt x="46" y="183"/>
                    <a:pt x="30" y="177"/>
                    <a:pt x="18" y="165"/>
                  </a:cubicBezTo>
                  <a:cubicBezTo>
                    <a:pt x="1" y="148"/>
                    <a:pt x="0" y="131"/>
                    <a:pt x="0" y="92"/>
                  </a:cubicBezTo>
                  <a:cubicBezTo>
                    <a:pt x="0" y="52"/>
                    <a:pt x="1" y="35"/>
                    <a:pt x="18" y="18"/>
                  </a:cubicBezTo>
                  <a:cubicBezTo>
                    <a:pt x="30" y="6"/>
                    <a:pt x="46" y="0"/>
                    <a:pt x="64" y="0"/>
                  </a:cubicBezTo>
                  <a:cubicBezTo>
                    <a:pt x="82" y="0"/>
                    <a:pt x="97" y="6"/>
                    <a:pt x="109" y="18"/>
                  </a:cubicBezTo>
                  <a:cubicBezTo>
                    <a:pt x="125" y="35"/>
                    <a:pt x="127" y="50"/>
                    <a:pt x="127" y="92"/>
                  </a:cubicBezTo>
                  <a:cubicBezTo>
                    <a:pt x="127" y="125"/>
                    <a:pt x="126" y="143"/>
                    <a:pt x="115" y="158"/>
                  </a:cubicBezTo>
                  <a:cubicBezTo>
                    <a:pt x="135" y="178"/>
                    <a:pt x="135" y="178"/>
                    <a:pt x="135" y="178"/>
                  </a:cubicBezTo>
                  <a:lnTo>
                    <a:pt x="121" y="191"/>
                  </a:lnTo>
                  <a:close/>
                  <a:moveTo>
                    <a:pt x="64" y="20"/>
                  </a:moveTo>
                  <a:cubicBezTo>
                    <a:pt x="52" y="20"/>
                    <a:pt x="41" y="24"/>
                    <a:pt x="34" y="32"/>
                  </a:cubicBezTo>
                  <a:cubicBezTo>
                    <a:pt x="23" y="42"/>
                    <a:pt x="22" y="54"/>
                    <a:pt x="22" y="92"/>
                  </a:cubicBezTo>
                  <a:cubicBezTo>
                    <a:pt x="22" y="129"/>
                    <a:pt x="23" y="141"/>
                    <a:pt x="34" y="152"/>
                  </a:cubicBezTo>
                  <a:cubicBezTo>
                    <a:pt x="41" y="159"/>
                    <a:pt x="52" y="164"/>
                    <a:pt x="64" y="164"/>
                  </a:cubicBezTo>
                  <a:cubicBezTo>
                    <a:pt x="73" y="164"/>
                    <a:pt x="80" y="161"/>
                    <a:pt x="87" y="156"/>
                  </a:cubicBezTo>
                  <a:cubicBezTo>
                    <a:pt x="64" y="134"/>
                    <a:pt x="64" y="134"/>
                    <a:pt x="64" y="134"/>
                  </a:cubicBezTo>
                  <a:cubicBezTo>
                    <a:pt x="78" y="121"/>
                    <a:pt x="78" y="121"/>
                    <a:pt x="78" y="121"/>
                  </a:cubicBezTo>
                  <a:cubicBezTo>
                    <a:pt x="99" y="142"/>
                    <a:pt x="99" y="142"/>
                    <a:pt x="99" y="142"/>
                  </a:cubicBezTo>
                  <a:cubicBezTo>
                    <a:pt x="105" y="132"/>
                    <a:pt x="105" y="118"/>
                    <a:pt x="105" y="92"/>
                  </a:cubicBezTo>
                  <a:cubicBezTo>
                    <a:pt x="105" y="54"/>
                    <a:pt x="104" y="42"/>
                    <a:pt x="93" y="32"/>
                  </a:cubicBezTo>
                  <a:cubicBezTo>
                    <a:pt x="86" y="24"/>
                    <a:pt x="75" y="20"/>
                    <a:pt x="64" y="20"/>
                  </a:cubicBezTo>
                  <a:close/>
                  <a:moveTo>
                    <a:pt x="197" y="183"/>
                  </a:moveTo>
                  <a:cubicBezTo>
                    <a:pt x="184" y="183"/>
                    <a:pt x="172" y="179"/>
                    <a:pt x="165" y="171"/>
                  </a:cubicBezTo>
                  <a:cubicBezTo>
                    <a:pt x="156" y="163"/>
                    <a:pt x="152" y="151"/>
                    <a:pt x="152" y="136"/>
                  </a:cubicBezTo>
                  <a:cubicBezTo>
                    <a:pt x="152" y="56"/>
                    <a:pt x="152" y="56"/>
                    <a:pt x="152" y="56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133"/>
                    <a:pt x="172" y="133"/>
                    <a:pt x="172" y="133"/>
                  </a:cubicBezTo>
                  <a:cubicBezTo>
                    <a:pt x="172" y="154"/>
                    <a:pt x="182" y="165"/>
                    <a:pt x="201" y="165"/>
                  </a:cubicBezTo>
                  <a:cubicBezTo>
                    <a:pt x="220" y="165"/>
                    <a:pt x="230" y="153"/>
                    <a:pt x="230" y="133"/>
                  </a:cubicBezTo>
                  <a:cubicBezTo>
                    <a:pt x="230" y="56"/>
                    <a:pt x="230" y="56"/>
                    <a:pt x="230" y="56"/>
                  </a:cubicBezTo>
                  <a:cubicBezTo>
                    <a:pt x="251" y="56"/>
                    <a:pt x="251" y="56"/>
                    <a:pt x="251" y="56"/>
                  </a:cubicBezTo>
                  <a:cubicBezTo>
                    <a:pt x="251" y="182"/>
                    <a:pt x="251" y="182"/>
                    <a:pt x="251" y="182"/>
                  </a:cubicBezTo>
                  <a:cubicBezTo>
                    <a:pt x="231" y="182"/>
                    <a:pt x="231" y="182"/>
                    <a:pt x="231" y="182"/>
                  </a:cubicBezTo>
                  <a:cubicBezTo>
                    <a:pt x="231" y="170"/>
                    <a:pt x="231" y="170"/>
                    <a:pt x="231" y="170"/>
                  </a:cubicBezTo>
                  <a:cubicBezTo>
                    <a:pt x="222" y="178"/>
                    <a:pt x="210" y="183"/>
                    <a:pt x="197" y="183"/>
                  </a:cubicBezTo>
                  <a:close/>
                  <a:moveTo>
                    <a:pt x="301" y="182"/>
                  </a:moveTo>
                  <a:cubicBezTo>
                    <a:pt x="281" y="182"/>
                    <a:pt x="281" y="182"/>
                    <a:pt x="281" y="182"/>
                  </a:cubicBezTo>
                  <a:cubicBezTo>
                    <a:pt x="281" y="115"/>
                    <a:pt x="281" y="115"/>
                    <a:pt x="281" y="115"/>
                  </a:cubicBezTo>
                  <a:cubicBezTo>
                    <a:pt x="281" y="56"/>
                    <a:pt x="281" y="56"/>
                    <a:pt x="281" y="56"/>
                  </a:cubicBezTo>
                  <a:cubicBezTo>
                    <a:pt x="301" y="56"/>
                    <a:pt x="301" y="56"/>
                    <a:pt x="301" y="56"/>
                  </a:cubicBezTo>
                  <a:cubicBezTo>
                    <a:pt x="301" y="114"/>
                    <a:pt x="301" y="114"/>
                    <a:pt x="301" y="114"/>
                  </a:cubicBezTo>
                  <a:lnTo>
                    <a:pt x="301" y="182"/>
                  </a:lnTo>
                  <a:close/>
                  <a:moveTo>
                    <a:pt x="303" y="24"/>
                  </a:moveTo>
                  <a:cubicBezTo>
                    <a:pt x="280" y="24"/>
                    <a:pt x="280" y="24"/>
                    <a:pt x="280" y="24"/>
                  </a:cubicBezTo>
                  <a:cubicBezTo>
                    <a:pt x="280" y="1"/>
                    <a:pt x="280" y="1"/>
                    <a:pt x="280" y="1"/>
                  </a:cubicBezTo>
                  <a:cubicBezTo>
                    <a:pt x="303" y="1"/>
                    <a:pt x="303" y="1"/>
                    <a:pt x="303" y="1"/>
                  </a:cubicBezTo>
                  <a:lnTo>
                    <a:pt x="303" y="24"/>
                  </a:lnTo>
                  <a:close/>
                  <a:moveTo>
                    <a:pt x="430" y="182"/>
                  </a:moveTo>
                  <a:cubicBezTo>
                    <a:pt x="410" y="182"/>
                    <a:pt x="410" y="182"/>
                    <a:pt x="410" y="182"/>
                  </a:cubicBezTo>
                  <a:cubicBezTo>
                    <a:pt x="410" y="105"/>
                    <a:pt x="410" y="105"/>
                    <a:pt x="410" y="105"/>
                  </a:cubicBezTo>
                  <a:cubicBezTo>
                    <a:pt x="410" y="85"/>
                    <a:pt x="399" y="73"/>
                    <a:pt x="381" y="73"/>
                  </a:cubicBezTo>
                  <a:cubicBezTo>
                    <a:pt x="362" y="73"/>
                    <a:pt x="352" y="85"/>
                    <a:pt x="352" y="105"/>
                  </a:cubicBezTo>
                  <a:cubicBezTo>
                    <a:pt x="352" y="182"/>
                    <a:pt x="352" y="182"/>
                    <a:pt x="352" y="182"/>
                  </a:cubicBezTo>
                  <a:cubicBezTo>
                    <a:pt x="331" y="182"/>
                    <a:pt x="331" y="182"/>
                    <a:pt x="331" y="182"/>
                  </a:cubicBezTo>
                  <a:cubicBezTo>
                    <a:pt x="331" y="56"/>
                    <a:pt x="331" y="56"/>
                    <a:pt x="331" y="56"/>
                  </a:cubicBezTo>
                  <a:cubicBezTo>
                    <a:pt x="352" y="56"/>
                    <a:pt x="352" y="56"/>
                    <a:pt x="352" y="56"/>
                  </a:cubicBezTo>
                  <a:cubicBezTo>
                    <a:pt x="352" y="68"/>
                    <a:pt x="352" y="68"/>
                    <a:pt x="352" y="68"/>
                  </a:cubicBezTo>
                  <a:cubicBezTo>
                    <a:pt x="360" y="59"/>
                    <a:pt x="372" y="55"/>
                    <a:pt x="385" y="55"/>
                  </a:cubicBezTo>
                  <a:cubicBezTo>
                    <a:pt x="398" y="55"/>
                    <a:pt x="409" y="59"/>
                    <a:pt x="417" y="67"/>
                  </a:cubicBezTo>
                  <a:cubicBezTo>
                    <a:pt x="426" y="75"/>
                    <a:pt x="430" y="87"/>
                    <a:pt x="430" y="102"/>
                  </a:cubicBezTo>
                  <a:lnTo>
                    <a:pt x="430" y="182"/>
                  </a:lnTo>
                  <a:close/>
                  <a:moveTo>
                    <a:pt x="550" y="182"/>
                  </a:moveTo>
                  <a:cubicBezTo>
                    <a:pt x="529" y="182"/>
                    <a:pt x="529" y="182"/>
                    <a:pt x="529" y="182"/>
                  </a:cubicBezTo>
                  <a:cubicBezTo>
                    <a:pt x="529" y="113"/>
                    <a:pt x="529" y="113"/>
                    <a:pt x="529" y="113"/>
                  </a:cubicBezTo>
                  <a:cubicBezTo>
                    <a:pt x="529" y="56"/>
                    <a:pt x="529" y="56"/>
                    <a:pt x="529" y="56"/>
                  </a:cubicBezTo>
                  <a:cubicBezTo>
                    <a:pt x="550" y="56"/>
                    <a:pt x="550" y="56"/>
                    <a:pt x="550" y="56"/>
                  </a:cubicBezTo>
                  <a:cubicBezTo>
                    <a:pt x="550" y="113"/>
                    <a:pt x="550" y="113"/>
                    <a:pt x="550" y="113"/>
                  </a:cubicBezTo>
                  <a:lnTo>
                    <a:pt x="550" y="182"/>
                  </a:lnTo>
                  <a:close/>
                  <a:moveTo>
                    <a:pt x="551" y="24"/>
                  </a:moveTo>
                  <a:cubicBezTo>
                    <a:pt x="528" y="24"/>
                    <a:pt x="528" y="24"/>
                    <a:pt x="528" y="24"/>
                  </a:cubicBezTo>
                  <a:cubicBezTo>
                    <a:pt x="528" y="1"/>
                    <a:pt x="528" y="1"/>
                    <a:pt x="528" y="1"/>
                  </a:cubicBezTo>
                  <a:cubicBezTo>
                    <a:pt x="551" y="1"/>
                    <a:pt x="551" y="1"/>
                    <a:pt x="551" y="1"/>
                  </a:cubicBezTo>
                  <a:lnTo>
                    <a:pt x="551" y="24"/>
                  </a:lnTo>
                  <a:close/>
                  <a:moveTo>
                    <a:pt x="686" y="183"/>
                  </a:moveTo>
                  <a:cubicBezTo>
                    <a:pt x="651" y="183"/>
                    <a:pt x="631" y="160"/>
                    <a:pt x="631" y="119"/>
                  </a:cubicBezTo>
                  <a:cubicBezTo>
                    <a:pt x="631" y="79"/>
                    <a:pt x="651" y="55"/>
                    <a:pt x="683" y="55"/>
                  </a:cubicBezTo>
                  <a:cubicBezTo>
                    <a:pt x="715" y="55"/>
                    <a:pt x="735" y="78"/>
                    <a:pt x="735" y="116"/>
                  </a:cubicBezTo>
                  <a:cubicBezTo>
                    <a:pt x="735" y="125"/>
                    <a:pt x="735" y="125"/>
                    <a:pt x="735" y="125"/>
                  </a:cubicBezTo>
                  <a:cubicBezTo>
                    <a:pt x="652" y="125"/>
                    <a:pt x="652" y="125"/>
                    <a:pt x="652" y="125"/>
                  </a:cubicBezTo>
                  <a:cubicBezTo>
                    <a:pt x="652" y="151"/>
                    <a:pt x="664" y="165"/>
                    <a:pt x="687" y="165"/>
                  </a:cubicBezTo>
                  <a:cubicBezTo>
                    <a:pt x="700" y="165"/>
                    <a:pt x="708" y="161"/>
                    <a:pt x="718" y="151"/>
                  </a:cubicBezTo>
                  <a:cubicBezTo>
                    <a:pt x="719" y="150"/>
                    <a:pt x="719" y="150"/>
                    <a:pt x="719" y="150"/>
                  </a:cubicBezTo>
                  <a:cubicBezTo>
                    <a:pt x="733" y="163"/>
                    <a:pt x="733" y="163"/>
                    <a:pt x="733" y="163"/>
                  </a:cubicBezTo>
                  <a:cubicBezTo>
                    <a:pt x="732" y="164"/>
                    <a:pt x="732" y="164"/>
                    <a:pt x="732" y="164"/>
                  </a:cubicBezTo>
                  <a:cubicBezTo>
                    <a:pt x="720" y="176"/>
                    <a:pt x="708" y="183"/>
                    <a:pt x="686" y="183"/>
                  </a:cubicBezTo>
                  <a:close/>
                  <a:moveTo>
                    <a:pt x="652" y="109"/>
                  </a:moveTo>
                  <a:cubicBezTo>
                    <a:pt x="714" y="109"/>
                    <a:pt x="714" y="109"/>
                    <a:pt x="714" y="109"/>
                  </a:cubicBezTo>
                  <a:cubicBezTo>
                    <a:pt x="713" y="100"/>
                    <a:pt x="713" y="96"/>
                    <a:pt x="710" y="90"/>
                  </a:cubicBezTo>
                  <a:cubicBezTo>
                    <a:pt x="705" y="79"/>
                    <a:pt x="695" y="73"/>
                    <a:pt x="683" y="73"/>
                  </a:cubicBezTo>
                  <a:cubicBezTo>
                    <a:pt x="671" y="73"/>
                    <a:pt x="661" y="79"/>
                    <a:pt x="655" y="90"/>
                  </a:cubicBezTo>
                  <a:cubicBezTo>
                    <a:pt x="653" y="96"/>
                    <a:pt x="652" y="100"/>
                    <a:pt x="652" y="109"/>
                  </a:cubicBezTo>
                  <a:close/>
                  <a:moveTo>
                    <a:pt x="798" y="183"/>
                  </a:moveTo>
                  <a:cubicBezTo>
                    <a:pt x="775" y="183"/>
                    <a:pt x="759" y="178"/>
                    <a:pt x="746" y="165"/>
                  </a:cubicBezTo>
                  <a:cubicBezTo>
                    <a:pt x="745" y="164"/>
                    <a:pt x="745" y="164"/>
                    <a:pt x="745" y="164"/>
                  </a:cubicBezTo>
                  <a:cubicBezTo>
                    <a:pt x="759" y="150"/>
                    <a:pt x="759" y="150"/>
                    <a:pt x="759" y="150"/>
                  </a:cubicBezTo>
                  <a:cubicBezTo>
                    <a:pt x="760" y="151"/>
                    <a:pt x="760" y="151"/>
                    <a:pt x="760" y="151"/>
                  </a:cubicBezTo>
                  <a:cubicBezTo>
                    <a:pt x="769" y="161"/>
                    <a:pt x="781" y="165"/>
                    <a:pt x="797" y="165"/>
                  </a:cubicBezTo>
                  <a:cubicBezTo>
                    <a:pt x="809" y="165"/>
                    <a:pt x="829" y="163"/>
                    <a:pt x="829" y="145"/>
                  </a:cubicBezTo>
                  <a:cubicBezTo>
                    <a:pt x="829" y="134"/>
                    <a:pt x="823" y="129"/>
                    <a:pt x="809" y="128"/>
                  </a:cubicBezTo>
                  <a:cubicBezTo>
                    <a:pt x="789" y="126"/>
                    <a:pt x="789" y="126"/>
                    <a:pt x="789" y="126"/>
                  </a:cubicBezTo>
                  <a:cubicBezTo>
                    <a:pt x="764" y="124"/>
                    <a:pt x="751" y="113"/>
                    <a:pt x="751" y="92"/>
                  </a:cubicBezTo>
                  <a:cubicBezTo>
                    <a:pt x="751" y="70"/>
                    <a:pt x="770" y="55"/>
                    <a:pt x="798" y="55"/>
                  </a:cubicBezTo>
                  <a:cubicBezTo>
                    <a:pt x="816" y="55"/>
                    <a:pt x="832" y="59"/>
                    <a:pt x="843" y="68"/>
                  </a:cubicBezTo>
                  <a:cubicBezTo>
                    <a:pt x="844" y="69"/>
                    <a:pt x="844" y="69"/>
                    <a:pt x="844" y="69"/>
                  </a:cubicBezTo>
                  <a:cubicBezTo>
                    <a:pt x="830" y="83"/>
                    <a:pt x="830" y="83"/>
                    <a:pt x="830" y="83"/>
                  </a:cubicBezTo>
                  <a:cubicBezTo>
                    <a:pt x="829" y="82"/>
                    <a:pt x="829" y="82"/>
                    <a:pt x="829" y="82"/>
                  </a:cubicBezTo>
                  <a:cubicBezTo>
                    <a:pt x="821" y="76"/>
                    <a:pt x="811" y="73"/>
                    <a:pt x="798" y="73"/>
                  </a:cubicBezTo>
                  <a:cubicBezTo>
                    <a:pt x="781" y="73"/>
                    <a:pt x="771" y="79"/>
                    <a:pt x="771" y="92"/>
                  </a:cubicBezTo>
                  <a:cubicBezTo>
                    <a:pt x="771" y="102"/>
                    <a:pt x="778" y="107"/>
                    <a:pt x="792" y="108"/>
                  </a:cubicBezTo>
                  <a:cubicBezTo>
                    <a:pt x="811" y="110"/>
                    <a:pt x="811" y="110"/>
                    <a:pt x="811" y="110"/>
                  </a:cubicBezTo>
                  <a:cubicBezTo>
                    <a:pt x="827" y="112"/>
                    <a:pt x="849" y="117"/>
                    <a:pt x="849" y="144"/>
                  </a:cubicBezTo>
                  <a:cubicBezTo>
                    <a:pt x="849" y="168"/>
                    <a:pt x="829" y="183"/>
                    <a:pt x="798" y="183"/>
                  </a:cubicBezTo>
                  <a:close/>
                  <a:moveTo>
                    <a:pt x="894" y="182"/>
                  </a:moveTo>
                  <a:cubicBezTo>
                    <a:pt x="872" y="182"/>
                    <a:pt x="872" y="182"/>
                    <a:pt x="872" y="182"/>
                  </a:cubicBezTo>
                  <a:cubicBezTo>
                    <a:pt x="872" y="100"/>
                    <a:pt x="872" y="100"/>
                    <a:pt x="872" y="100"/>
                  </a:cubicBezTo>
                  <a:cubicBezTo>
                    <a:pt x="872" y="2"/>
                    <a:pt x="872" y="2"/>
                    <a:pt x="872" y="2"/>
                  </a:cubicBezTo>
                  <a:cubicBezTo>
                    <a:pt x="894" y="2"/>
                    <a:pt x="894" y="2"/>
                    <a:pt x="894" y="2"/>
                  </a:cubicBezTo>
                  <a:cubicBezTo>
                    <a:pt x="894" y="100"/>
                    <a:pt x="894" y="100"/>
                    <a:pt x="894" y="100"/>
                  </a:cubicBezTo>
                  <a:lnTo>
                    <a:pt x="894" y="182"/>
                  </a:lnTo>
                  <a:close/>
                  <a:moveTo>
                    <a:pt x="1085" y="182"/>
                  </a:moveTo>
                  <a:cubicBezTo>
                    <a:pt x="1063" y="182"/>
                    <a:pt x="1063" y="182"/>
                    <a:pt x="1063" y="182"/>
                  </a:cubicBezTo>
                  <a:cubicBezTo>
                    <a:pt x="1063" y="51"/>
                    <a:pt x="1063" y="51"/>
                    <a:pt x="1063" y="51"/>
                  </a:cubicBezTo>
                  <a:cubicBezTo>
                    <a:pt x="1017" y="154"/>
                    <a:pt x="1017" y="154"/>
                    <a:pt x="1017" y="154"/>
                  </a:cubicBezTo>
                  <a:cubicBezTo>
                    <a:pt x="999" y="154"/>
                    <a:pt x="999" y="154"/>
                    <a:pt x="999" y="154"/>
                  </a:cubicBezTo>
                  <a:cubicBezTo>
                    <a:pt x="952" y="51"/>
                    <a:pt x="952" y="51"/>
                    <a:pt x="952" y="51"/>
                  </a:cubicBezTo>
                  <a:cubicBezTo>
                    <a:pt x="952" y="182"/>
                    <a:pt x="952" y="182"/>
                    <a:pt x="952" y="182"/>
                  </a:cubicBezTo>
                  <a:cubicBezTo>
                    <a:pt x="930" y="182"/>
                    <a:pt x="930" y="182"/>
                    <a:pt x="930" y="182"/>
                  </a:cubicBezTo>
                  <a:cubicBezTo>
                    <a:pt x="930" y="2"/>
                    <a:pt x="930" y="2"/>
                    <a:pt x="930" y="2"/>
                  </a:cubicBezTo>
                  <a:cubicBezTo>
                    <a:pt x="951" y="2"/>
                    <a:pt x="951" y="2"/>
                    <a:pt x="951" y="2"/>
                  </a:cubicBezTo>
                  <a:cubicBezTo>
                    <a:pt x="951" y="2"/>
                    <a:pt x="951" y="2"/>
                    <a:pt x="951" y="2"/>
                  </a:cubicBezTo>
                  <a:cubicBezTo>
                    <a:pt x="1008" y="126"/>
                    <a:pt x="1008" y="126"/>
                    <a:pt x="1008" y="126"/>
                  </a:cubicBezTo>
                  <a:cubicBezTo>
                    <a:pt x="1064" y="2"/>
                    <a:pt x="1064" y="2"/>
                    <a:pt x="1064" y="2"/>
                  </a:cubicBezTo>
                  <a:cubicBezTo>
                    <a:pt x="1085" y="2"/>
                    <a:pt x="1085" y="2"/>
                    <a:pt x="1085" y="2"/>
                  </a:cubicBezTo>
                  <a:lnTo>
                    <a:pt x="1085" y="182"/>
                  </a:lnTo>
                  <a:close/>
                  <a:moveTo>
                    <a:pt x="1168" y="183"/>
                  </a:moveTo>
                  <a:cubicBezTo>
                    <a:pt x="1141" y="183"/>
                    <a:pt x="1123" y="176"/>
                    <a:pt x="1106" y="159"/>
                  </a:cubicBezTo>
                  <a:cubicBezTo>
                    <a:pt x="1106" y="158"/>
                    <a:pt x="1106" y="158"/>
                    <a:pt x="1106" y="158"/>
                  </a:cubicBezTo>
                  <a:cubicBezTo>
                    <a:pt x="1120" y="144"/>
                    <a:pt x="1120" y="144"/>
                    <a:pt x="1120" y="144"/>
                  </a:cubicBezTo>
                  <a:cubicBezTo>
                    <a:pt x="1121" y="145"/>
                    <a:pt x="1121" y="145"/>
                    <a:pt x="1121" y="145"/>
                  </a:cubicBezTo>
                  <a:cubicBezTo>
                    <a:pt x="1135" y="159"/>
                    <a:pt x="1148" y="164"/>
                    <a:pt x="1168" y="164"/>
                  </a:cubicBezTo>
                  <a:cubicBezTo>
                    <a:pt x="1194" y="164"/>
                    <a:pt x="1209" y="152"/>
                    <a:pt x="1209" y="132"/>
                  </a:cubicBezTo>
                  <a:cubicBezTo>
                    <a:pt x="1209" y="123"/>
                    <a:pt x="1207" y="116"/>
                    <a:pt x="1201" y="111"/>
                  </a:cubicBezTo>
                  <a:cubicBezTo>
                    <a:pt x="1196" y="106"/>
                    <a:pt x="1191" y="104"/>
                    <a:pt x="1179" y="102"/>
                  </a:cubicBezTo>
                  <a:cubicBezTo>
                    <a:pt x="1158" y="99"/>
                    <a:pt x="1158" y="99"/>
                    <a:pt x="1158" y="99"/>
                  </a:cubicBezTo>
                  <a:cubicBezTo>
                    <a:pt x="1143" y="97"/>
                    <a:pt x="1133" y="93"/>
                    <a:pt x="1125" y="86"/>
                  </a:cubicBezTo>
                  <a:cubicBezTo>
                    <a:pt x="1115" y="77"/>
                    <a:pt x="1111" y="66"/>
                    <a:pt x="1111" y="51"/>
                  </a:cubicBezTo>
                  <a:cubicBezTo>
                    <a:pt x="1111" y="20"/>
                    <a:pt x="1133" y="0"/>
                    <a:pt x="1169" y="0"/>
                  </a:cubicBezTo>
                  <a:cubicBezTo>
                    <a:pt x="1191" y="0"/>
                    <a:pt x="1207" y="6"/>
                    <a:pt x="1222" y="20"/>
                  </a:cubicBezTo>
                  <a:cubicBezTo>
                    <a:pt x="1223" y="21"/>
                    <a:pt x="1223" y="21"/>
                    <a:pt x="1223" y="21"/>
                  </a:cubicBezTo>
                  <a:cubicBezTo>
                    <a:pt x="1209" y="35"/>
                    <a:pt x="1209" y="35"/>
                    <a:pt x="1209" y="35"/>
                  </a:cubicBezTo>
                  <a:cubicBezTo>
                    <a:pt x="1208" y="34"/>
                    <a:pt x="1208" y="34"/>
                    <a:pt x="1208" y="34"/>
                  </a:cubicBezTo>
                  <a:cubicBezTo>
                    <a:pt x="1197" y="23"/>
                    <a:pt x="1185" y="19"/>
                    <a:pt x="1168" y="19"/>
                  </a:cubicBezTo>
                  <a:cubicBezTo>
                    <a:pt x="1146" y="19"/>
                    <a:pt x="1132" y="31"/>
                    <a:pt x="1132" y="51"/>
                  </a:cubicBezTo>
                  <a:cubicBezTo>
                    <a:pt x="1132" y="59"/>
                    <a:pt x="1134" y="66"/>
                    <a:pt x="1139" y="70"/>
                  </a:cubicBezTo>
                  <a:cubicBezTo>
                    <a:pt x="1144" y="75"/>
                    <a:pt x="1152" y="78"/>
                    <a:pt x="1162" y="79"/>
                  </a:cubicBezTo>
                  <a:cubicBezTo>
                    <a:pt x="1182" y="83"/>
                    <a:pt x="1182" y="83"/>
                    <a:pt x="1182" y="83"/>
                  </a:cubicBezTo>
                  <a:cubicBezTo>
                    <a:pt x="1199" y="85"/>
                    <a:pt x="1207" y="88"/>
                    <a:pt x="1215" y="96"/>
                  </a:cubicBezTo>
                  <a:cubicBezTo>
                    <a:pt x="1225" y="104"/>
                    <a:pt x="1231" y="117"/>
                    <a:pt x="1231" y="132"/>
                  </a:cubicBezTo>
                  <a:cubicBezTo>
                    <a:pt x="1231" y="163"/>
                    <a:pt x="1206" y="183"/>
                    <a:pt x="1168" y="183"/>
                  </a:cubicBezTo>
                  <a:close/>
                  <a:moveTo>
                    <a:pt x="499" y="182"/>
                  </a:moveTo>
                  <a:cubicBezTo>
                    <a:pt x="495" y="182"/>
                    <a:pt x="495" y="182"/>
                    <a:pt x="495" y="182"/>
                  </a:cubicBezTo>
                  <a:cubicBezTo>
                    <a:pt x="475" y="182"/>
                    <a:pt x="462" y="168"/>
                    <a:pt x="462" y="147"/>
                  </a:cubicBezTo>
                  <a:cubicBezTo>
                    <a:pt x="462" y="73"/>
                    <a:pt x="462" y="73"/>
                    <a:pt x="462" y="73"/>
                  </a:cubicBezTo>
                  <a:cubicBezTo>
                    <a:pt x="446" y="73"/>
                    <a:pt x="446" y="73"/>
                    <a:pt x="446" y="73"/>
                  </a:cubicBezTo>
                  <a:cubicBezTo>
                    <a:pt x="446" y="56"/>
                    <a:pt x="446" y="56"/>
                    <a:pt x="446" y="56"/>
                  </a:cubicBezTo>
                  <a:cubicBezTo>
                    <a:pt x="462" y="56"/>
                    <a:pt x="462" y="56"/>
                    <a:pt x="462" y="56"/>
                  </a:cubicBezTo>
                  <a:cubicBezTo>
                    <a:pt x="462" y="19"/>
                    <a:pt x="462" y="19"/>
                    <a:pt x="462" y="19"/>
                  </a:cubicBezTo>
                  <a:cubicBezTo>
                    <a:pt x="482" y="19"/>
                    <a:pt x="482" y="19"/>
                    <a:pt x="482" y="19"/>
                  </a:cubicBezTo>
                  <a:cubicBezTo>
                    <a:pt x="482" y="56"/>
                    <a:pt x="482" y="56"/>
                    <a:pt x="482" y="56"/>
                  </a:cubicBezTo>
                  <a:cubicBezTo>
                    <a:pt x="509" y="56"/>
                    <a:pt x="509" y="56"/>
                    <a:pt x="509" y="56"/>
                  </a:cubicBezTo>
                  <a:cubicBezTo>
                    <a:pt x="509" y="73"/>
                    <a:pt x="509" y="73"/>
                    <a:pt x="509" y="73"/>
                  </a:cubicBezTo>
                  <a:cubicBezTo>
                    <a:pt x="482" y="73"/>
                    <a:pt x="482" y="73"/>
                    <a:pt x="482" y="73"/>
                  </a:cubicBezTo>
                  <a:cubicBezTo>
                    <a:pt x="482" y="147"/>
                    <a:pt x="482" y="147"/>
                    <a:pt x="482" y="147"/>
                  </a:cubicBezTo>
                  <a:cubicBezTo>
                    <a:pt x="482" y="158"/>
                    <a:pt x="488" y="164"/>
                    <a:pt x="498" y="164"/>
                  </a:cubicBezTo>
                  <a:cubicBezTo>
                    <a:pt x="499" y="164"/>
                    <a:pt x="499" y="164"/>
                    <a:pt x="499" y="164"/>
                  </a:cubicBezTo>
                  <a:cubicBezTo>
                    <a:pt x="499" y="165"/>
                    <a:pt x="499" y="165"/>
                    <a:pt x="499" y="165"/>
                  </a:cubicBezTo>
                  <a:lnTo>
                    <a:pt x="499" y="182"/>
                  </a:lnTo>
                  <a:close/>
                  <a:moveTo>
                    <a:pt x="616" y="182"/>
                  </a:moveTo>
                  <a:cubicBezTo>
                    <a:pt x="612" y="182"/>
                    <a:pt x="612" y="182"/>
                    <a:pt x="612" y="182"/>
                  </a:cubicBezTo>
                  <a:cubicBezTo>
                    <a:pt x="591" y="182"/>
                    <a:pt x="579" y="169"/>
                    <a:pt x="579" y="148"/>
                  </a:cubicBezTo>
                  <a:cubicBezTo>
                    <a:pt x="579" y="2"/>
                    <a:pt x="579" y="2"/>
                    <a:pt x="579" y="2"/>
                  </a:cubicBezTo>
                  <a:cubicBezTo>
                    <a:pt x="600" y="2"/>
                    <a:pt x="600" y="2"/>
                    <a:pt x="600" y="2"/>
                  </a:cubicBezTo>
                  <a:cubicBezTo>
                    <a:pt x="600" y="147"/>
                    <a:pt x="600" y="147"/>
                    <a:pt x="600" y="147"/>
                  </a:cubicBezTo>
                  <a:cubicBezTo>
                    <a:pt x="600" y="159"/>
                    <a:pt x="604" y="164"/>
                    <a:pt x="615" y="164"/>
                  </a:cubicBezTo>
                  <a:cubicBezTo>
                    <a:pt x="616" y="164"/>
                    <a:pt x="616" y="164"/>
                    <a:pt x="616" y="164"/>
                  </a:cubicBezTo>
                  <a:cubicBezTo>
                    <a:pt x="616" y="165"/>
                    <a:pt x="616" y="165"/>
                    <a:pt x="616" y="165"/>
                  </a:cubicBezTo>
                  <a:lnTo>
                    <a:pt x="616" y="182"/>
                  </a:lnTo>
                  <a:close/>
                </a:path>
              </a:pathLst>
            </a:custGeom>
            <a:solidFill>
              <a:srgbClr val="7778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 noEditPoints="1"/>
            </p:cNvSpPr>
            <p:nvPr userDrawn="1"/>
          </p:nvSpPr>
          <p:spPr bwMode="gray">
            <a:xfrm>
              <a:off x="7474095" y="5549900"/>
              <a:ext cx="76200" cy="41275"/>
            </a:xfrm>
            <a:custGeom>
              <a:avLst/>
              <a:gdLst>
                <a:gd name="T0" fmla="*/ 12 w 48"/>
                <a:gd name="T1" fmla="*/ 4 h 26"/>
                <a:gd name="T2" fmla="*/ 12 w 48"/>
                <a:gd name="T3" fmla="*/ 26 h 26"/>
                <a:gd name="T4" fmla="*/ 7 w 48"/>
                <a:gd name="T5" fmla="*/ 26 h 26"/>
                <a:gd name="T6" fmla="*/ 7 w 48"/>
                <a:gd name="T7" fmla="*/ 4 h 26"/>
                <a:gd name="T8" fmla="*/ 0 w 48"/>
                <a:gd name="T9" fmla="*/ 4 h 26"/>
                <a:gd name="T10" fmla="*/ 0 w 48"/>
                <a:gd name="T11" fmla="*/ 0 h 26"/>
                <a:gd name="T12" fmla="*/ 18 w 48"/>
                <a:gd name="T13" fmla="*/ 0 h 26"/>
                <a:gd name="T14" fmla="*/ 18 w 48"/>
                <a:gd name="T15" fmla="*/ 4 h 26"/>
                <a:gd name="T16" fmla="*/ 12 w 48"/>
                <a:gd name="T17" fmla="*/ 4 h 26"/>
                <a:gd name="T18" fmla="*/ 43 w 48"/>
                <a:gd name="T19" fmla="*/ 26 h 26"/>
                <a:gd name="T20" fmla="*/ 43 w 48"/>
                <a:gd name="T21" fmla="*/ 9 h 26"/>
                <a:gd name="T22" fmla="*/ 37 w 48"/>
                <a:gd name="T23" fmla="*/ 20 h 26"/>
                <a:gd name="T24" fmla="*/ 33 w 48"/>
                <a:gd name="T25" fmla="*/ 20 h 26"/>
                <a:gd name="T26" fmla="*/ 27 w 48"/>
                <a:gd name="T27" fmla="*/ 9 h 26"/>
                <a:gd name="T28" fmla="*/ 27 w 48"/>
                <a:gd name="T29" fmla="*/ 26 h 26"/>
                <a:gd name="T30" fmla="*/ 23 w 48"/>
                <a:gd name="T31" fmla="*/ 26 h 26"/>
                <a:gd name="T32" fmla="*/ 23 w 48"/>
                <a:gd name="T33" fmla="*/ 0 h 26"/>
                <a:gd name="T34" fmla="*/ 27 w 48"/>
                <a:gd name="T35" fmla="*/ 0 h 26"/>
                <a:gd name="T36" fmla="*/ 35 w 48"/>
                <a:gd name="T37" fmla="*/ 15 h 26"/>
                <a:gd name="T38" fmla="*/ 43 w 48"/>
                <a:gd name="T39" fmla="*/ 0 h 26"/>
                <a:gd name="T40" fmla="*/ 48 w 48"/>
                <a:gd name="T41" fmla="*/ 0 h 26"/>
                <a:gd name="T42" fmla="*/ 48 w 48"/>
                <a:gd name="T43" fmla="*/ 26 h 26"/>
                <a:gd name="T44" fmla="*/ 43 w 48"/>
                <a:gd name="T4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8" h="26">
                  <a:moveTo>
                    <a:pt x="12" y="4"/>
                  </a:moveTo>
                  <a:lnTo>
                    <a:pt x="12" y="26"/>
                  </a:lnTo>
                  <a:lnTo>
                    <a:pt x="7" y="26"/>
                  </a:lnTo>
                  <a:lnTo>
                    <a:pt x="7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4"/>
                  </a:lnTo>
                  <a:lnTo>
                    <a:pt x="12" y="4"/>
                  </a:lnTo>
                  <a:close/>
                  <a:moveTo>
                    <a:pt x="43" y="26"/>
                  </a:moveTo>
                  <a:lnTo>
                    <a:pt x="43" y="9"/>
                  </a:lnTo>
                  <a:lnTo>
                    <a:pt x="37" y="20"/>
                  </a:lnTo>
                  <a:lnTo>
                    <a:pt x="33" y="20"/>
                  </a:lnTo>
                  <a:lnTo>
                    <a:pt x="27" y="9"/>
                  </a:lnTo>
                  <a:lnTo>
                    <a:pt x="27" y="26"/>
                  </a:lnTo>
                  <a:lnTo>
                    <a:pt x="23" y="26"/>
                  </a:lnTo>
                  <a:lnTo>
                    <a:pt x="23" y="0"/>
                  </a:lnTo>
                  <a:lnTo>
                    <a:pt x="27" y="0"/>
                  </a:lnTo>
                  <a:lnTo>
                    <a:pt x="35" y="15"/>
                  </a:lnTo>
                  <a:lnTo>
                    <a:pt x="43" y="0"/>
                  </a:lnTo>
                  <a:lnTo>
                    <a:pt x="48" y="0"/>
                  </a:lnTo>
                  <a:lnTo>
                    <a:pt x="48" y="26"/>
                  </a:lnTo>
                  <a:lnTo>
                    <a:pt x="43" y="26"/>
                  </a:lnTo>
                  <a:close/>
                </a:path>
              </a:pathLst>
            </a:custGeom>
            <a:solidFill>
              <a:srgbClr val="41404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/>
            <p:cNvSpPr>
              <a:spLocks noEditPoints="1"/>
            </p:cNvSpPr>
            <p:nvPr userDrawn="1"/>
          </p:nvSpPr>
          <p:spPr bwMode="gray">
            <a:xfrm>
              <a:off x="4813445" y="5438775"/>
              <a:ext cx="549275" cy="493712"/>
            </a:xfrm>
            <a:custGeom>
              <a:avLst/>
              <a:gdLst>
                <a:gd name="T0" fmla="*/ 351 w 351"/>
                <a:gd name="T1" fmla="*/ 69 h 314"/>
                <a:gd name="T2" fmla="*/ 319 w 351"/>
                <a:gd name="T3" fmla="*/ 87 h 314"/>
                <a:gd name="T4" fmla="*/ 264 w 351"/>
                <a:gd name="T5" fmla="*/ 32 h 314"/>
                <a:gd name="T6" fmla="*/ 283 w 351"/>
                <a:gd name="T7" fmla="*/ 0 h 314"/>
                <a:gd name="T8" fmla="*/ 351 w 351"/>
                <a:gd name="T9" fmla="*/ 69 h 314"/>
                <a:gd name="T10" fmla="*/ 37 w 351"/>
                <a:gd name="T11" fmla="*/ 163 h 314"/>
                <a:gd name="T12" fmla="*/ 0 w 351"/>
                <a:gd name="T13" fmla="*/ 163 h 314"/>
                <a:gd name="T14" fmla="*/ 25 w 351"/>
                <a:gd name="T15" fmla="*/ 257 h 314"/>
                <a:gd name="T16" fmla="*/ 57 w 351"/>
                <a:gd name="T17" fmla="*/ 239 h 314"/>
                <a:gd name="T18" fmla="*/ 37 w 351"/>
                <a:gd name="T19" fmla="*/ 163 h 314"/>
                <a:gd name="T20" fmla="*/ 130 w 351"/>
                <a:gd name="T21" fmla="*/ 63 h 314"/>
                <a:gd name="T22" fmla="*/ 112 w 351"/>
                <a:gd name="T23" fmla="*/ 31 h 314"/>
                <a:gd name="T24" fmla="*/ 37 w 351"/>
                <a:gd name="T25" fmla="*/ 163 h 314"/>
                <a:gd name="T26" fmla="*/ 72 w 351"/>
                <a:gd name="T27" fmla="*/ 163 h 314"/>
                <a:gd name="T28" fmla="*/ 130 w 351"/>
                <a:gd name="T29" fmla="*/ 63 h 314"/>
                <a:gd name="T30" fmla="*/ 88 w 351"/>
                <a:gd name="T31" fmla="*/ 221 h 314"/>
                <a:gd name="T32" fmla="*/ 57 w 351"/>
                <a:gd name="T33" fmla="*/ 239 h 314"/>
                <a:gd name="T34" fmla="*/ 188 w 351"/>
                <a:gd name="T35" fmla="*/ 314 h 314"/>
                <a:gd name="T36" fmla="*/ 188 w 351"/>
                <a:gd name="T37" fmla="*/ 278 h 314"/>
                <a:gd name="T38" fmla="*/ 88 w 351"/>
                <a:gd name="T39" fmla="*/ 22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51" h="314">
                  <a:moveTo>
                    <a:pt x="351" y="69"/>
                  </a:moveTo>
                  <a:cubicBezTo>
                    <a:pt x="319" y="87"/>
                    <a:pt x="319" y="87"/>
                    <a:pt x="319" y="87"/>
                  </a:cubicBezTo>
                  <a:cubicBezTo>
                    <a:pt x="306" y="64"/>
                    <a:pt x="287" y="45"/>
                    <a:pt x="264" y="32"/>
                  </a:cubicBezTo>
                  <a:cubicBezTo>
                    <a:pt x="283" y="0"/>
                    <a:pt x="283" y="0"/>
                    <a:pt x="283" y="0"/>
                  </a:cubicBezTo>
                  <a:cubicBezTo>
                    <a:pt x="311" y="16"/>
                    <a:pt x="335" y="40"/>
                    <a:pt x="351" y="69"/>
                  </a:cubicBezTo>
                  <a:close/>
                  <a:moveTo>
                    <a:pt x="37" y="163"/>
                  </a:moveTo>
                  <a:cubicBezTo>
                    <a:pt x="0" y="163"/>
                    <a:pt x="0" y="163"/>
                    <a:pt x="0" y="163"/>
                  </a:cubicBezTo>
                  <a:cubicBezTo>
                    <a:pt x="0" y="197"/>
                    <a:pt x="9" y="230"/>
                    <a:pt x="25" y="257"/>
                  </a:cubicBezTo>
                  <a:cubicBezTo>
                    <a:pt x="57" y="239"/>
                    <a:pt x="57" y="239"/>
                    <a:pt x="57" y="239"/>
                  </a:cubicBezTo>
                  <a:cubicBezTo>
                    <a:pt x="44" y="216"/>
                    <a:pt x="37" y="190"/>
                    <a:pt x="37" y="163"/>
                  </a:cubicBezTo>
                  <a:close/>
                  <a:moveTo>
                    <a:pt x="130" y="63"/>
                  </a:moveTo>
                  <a:cubicBezTo>
                    <a:pt x="112" y="31"/>
                    <a:pt x="112" y="31"/>
                    <a:pt x="112" y="31"/>
                  </a:cubicBezTo>
                  <a:cubicBezTo>
                    <a:pt x="67" y="58"/>
                    <a:pt x="37" y="107"/>
                    <a:pt x="3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2" y="120"/>
                    <a:pt x="96" y="83"/>
                    <a:pt x="130" y="63"/>
                  </a:cubicBezTo>
                  <a:close/>
                  <a:moveTo>
                    <a:pt x="88" y="221"/>
                  </a:moveTo>
                  <a:cubicBezTo>
                    <a:pt x="57" y="239"/>
                    <a:pt x="57" y="239"/>
                    <a:pt x="57" y="239"/>
                  </a:cubicBezTo>
                  <a:cubicBezTo>
                    <a:pt x="83" y="284"/>
                    <a:pt x="132" y="314"/>
                    <a:pt x="188" y="314"/>
                  </a:cubicBezTo>
                  <a:cubicBezTo>
                    <a:pt x="188" y="278"/>
                    <a:pt x="188" y="278"/>
                    <a:pt x="188" y="278"/>
                  </a:cubicBezTo>
                  <a:cubicBezTo>
                    <a:pt x="145" y="278"/>
                    <a:pt x="108" y="255"/>
                    <a:pt x="88" y="221"/>
                  </a:cubicBezTo>
                  <a:close/>
                </a:path>
              </a:pathLst>
            </a:custGeom>
            <a:solidFill>
              <a:srgbClr val="ACDA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"/>
            <p:cNvSpPr>
              <a:spLocks noEditPoints="1"/>
            </p:cNvSpPr>
            <p:nvPr userDrawn="1"/>
          </p:nvSpPr>
          <p:spPr bwMode="gray">
            <a:xfrm>
              <a:off x="4813445" y="5397500"/>
              <a:ext cx="442913" cy="593725"/>
            </a:xfrm>
            <a:custGeom>
              <a:avLst/>
              <a:gdLst>
                <a:gd name="T0" fmla="*/ 25 w 283"/>
                <a:gd name="T1" fmla="*/ 283 h 377"/>
                <a:gd name="T2" fmla="*/ 57 w 283"/>
                <a:gd name="T3" fmla="*/ 265 h 377"/>
                <a:gd name="T4" fmla="*/ 188 w 283"/>
                <a:gd name="T5" fmla="*/ 340 h 377"/>
                <a:gd name="T6" fmla="*/ 264 w 283"/>
                <a:gd name="T7" fmla="*/ 320 h 377"/>
                <a:gd name="T8" fmla="*/ 282 w 283"/>
                <a:gd name="T9" fmla="*/ 352 h 377"/>
                <a:gd name="T10" fmla="*/ 188 w 283"/>
                <a:gd name="T11" fmla="*/ 377 h 377"/>
                <a:gd name="T12" fmla="*/ 25 w 283"/>
                <a:gd name="T13" fmla="*/ 283 h 377"/>
                <a:gd name="T14" fmla="*/ 188 w 283"/>
                <a:gd name="T15" fmla="*/ 37 h 377"/>
                <a:gd name="T16" fmla="*/ 264 w 283"/>
                <a:gd name="T17" fmla="*/ 58 h 377"/>
                <a:gd name="T18" fmla="*/ 283 w 283"/>
                <a:gd name="T19" fmla="*/ 26 h 377"/>
                <a:gd name="T20" fmla="*/ 188 w 283"/>
                <a:gd name="T21" fmla="*/ 0 h 377"/>
                <a:gd name="T22" fmla="*/ 0 w 283"/>
                <a:gd name="T23" fmla="*/ 189 h 377"/>
                <a:gd name="T24" fmla="*/ 37 w 283"/>
                <a:gd name="T25" fmla="*/ 189 h 377"/>
                <a:gd name="T26" fmla="*/ 188 w 283"/>
                <a:gd name="T27" fmla="*/ 37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3" h="377">
                  <a:moveTo>
                    <a:pt x="25" y="283"/>
                  </a:moveTo>
                  <a:cubicBezTo>
                    <a:pt x="57" y="265"/>
                    <a:pt x="57" y="265"/>
                    <a:pt x="57" y="265"/>
                  </a:cubicBezTo>
                  <a:cubicBezTo>
                    <a:pt x="83" y="310"/>
                    <a:pt x="132" y="340"/>
                    <a:pt x="188" y="340"/>
                  </a:cubicBezTo>
                  <a:cubicBezTo>
                    <a:pt x="216" y="340"/>
                    <a:pt x="241" y="332"/>
                    <a:pt x="264" y="320"/>
                  </a:cubicBezTo>
                  <a:cubicBezTo>
                    <a:pt x="282" y="352"/>
                    <a:pt x="282" y="352"/>
                    <a:pt x="282" y="352"/>
                  </a:cubicBezTo>
                  <a:cubicBezTo>
                    <a:pt x="255" y="368"/>
                    <a:pt x="222" y="377"/>
                    <a:pt x="188" y="377"/>
                  </a:cubicBezTo>
                  <a:cubicBezTo>
                    <a:pt x="118" y="377"/>
                    <a:pt x="58" y="339"/>
                    <a:pt x="25" y="283"/>
                  </a:cubicBezTo>
                  <a:close/>
                  <a:moveTo>
                    <a:pt x="188" y="37"/>
                  </a:moveTo>
                  <a:cubicBezTo>
                    <a:pt x="216" y="37"/>
                    <a:pt x="242" y="45"/>
                    <a:pt x="264" y="58"/>
                  </a:cubicBezTo>
                  <a:cubicBezTo>
                    <a:pt x="283" y="26"/>
                    <a:pt x="283" y="26"/>
                    <a:pt x="283" y="26"/>
                  </a:cubicBezTo>
                  <a:cubicBezTo>
                    <a:pt x="255" y="10"/>
                    <a:pt x="222" y="0"/>
                    <a:pt x="188" y="0"/>
                  </a:cubicBezTo>
                  <a:cubicBezTo>
                    <a:pt x="84" y="0"/>
                    <a:pt x="0" y="85"/>
                    <a:pt x="0" y="189"/>
                  </a:cubicBezTo>
                  <a:cubicBezTo>
                    <a:pt x="37" y="189"/>
                    <a:pt x="37" y="189"/>
                    <a:pt x="37" y="189"/>
                  </a:cubicBezTo>
                  <a:cubicBezTo>
                    <a:pt x="37" y="105"/>
                    <a:pt x="104" y="37"/>
                    <a:pt x="188" y="37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9"/>
            <p:cNvSpPr>
              <a:spLocks noEditPoints="1"/>
            </p:cNvSpPr>
            <p:nvPr userDrawn="1"/>
          </p:nvSpPr>
          <p:spPr bwMode="gray">
            <a:xfrm>
              <a:off x="4926157" y="5511800"/>
              <a:ext cx="476250" cy="365125"/>
            </a:xfrm>
            <a:custGeom>
              <a:avLst/>
              <a:gdLst>
                <a:gd name="T0" fmla="*/ 247 w 304"/>
                <a:gd name="T1" fmla="*/ 40 h 231"/>
                <a:gd name="T2" fmla="*/ 279 w 304"/>
                <a:gd name="T3" fmla="*/ 22 h 231"/>
                <a:gd name="T4" fmla="*/ 304 w 304"/>
                <a:gd name="T5" fmla="*/ 116 h 231"/>
                <a:gd name="T6" fmla="*/ 279 w 304"/>
                <a:gd name="T7" fmla="*/ 210 h 231"/>
                <a:gd name="T8" fmla="*/ 247 w 304"/>
                <a:gd name="T9" fmla="*/ 191 h 231"/>
                <a:gd name="T10" fmla="*/ 267 w 304"/>
                <a:gd name="T11" fmla="*/ 116 h 231"/>
                <a:gd name="T12" fmla="*/ 247 w 304"/>
                <a:gd name="T13" fmla="*/ 40 h 231"/>
                <a:gd name="T14" fmla="*/ 223 w 304"/>
                <a:gd name="T15" fmla="*/ 222 h 231"/>
                <a:gd name="T16" fmla="*/ 198 w 304"/>
                <a:gd name="T17" fmla="*/ 197 h 231"/>
                <a:gd name="T18" fmla="*/ 116 w 304"/>
                <a:gd name="T19" fmla="*/ 231 h 231"/>
                <a:gd name="T20" fmla="*/ 0 w 304"/>
                <a:gd name="T21" fmla="*/ 116 h 231"/>
                <a:gd name="T22" fmla="*/ 116 w 304"/>
                <a:gd name="T23" fmla="*/ 0 h 231"/>
                <a:gd name="T24" fmla="*/ 231 w 304"/>
                <a:gd name="T25" fmla="*/ 116 h 231"/>
                <a:gd name="T26" fmla="*/ 216 w 304"/>
                <a:gd name="T27" fmla="*/ 173 h 231"/>
                <a:gd name="T28" fmla="*/ 247 w 304"/>
                <a:gd name="T29" fmla="*/ 191 h 231"/>
                <a:gd name="T30" fmla="*/ 223 w 304"/>
                <a:gd name="T31" fmla="*/ 222 h 231"/>
                <a:gd name="T32" fmla="*/ 195 w 304"/>
                <a:gd name="T33" fmla="*/ 116 h 231"/>
                <a:gd name="T34" fmla="*/ 116 w 304"/>
                <a:gd name="T35" fmla="*/ 37 h 231"/>
                <a:gd name="T36" fmla="*/ 37 w 304"/>
                <a:gd name="T37" fmla="*/ 116 h 231"/>
                <a:gd name="T38" fmla="*/ 116 w 304"/>
                <a:gd name="T39" fmla="*/ 194 h 231"/>
                <a:gd name="T40" fmla="*/ 195 w 304"/>
                <a:gd name="T41" fmla="*/ 116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04" h="231">
                  <a:moveTo>
                    <a:pt x="247" y="40"/>
                  </a:moveTo>
                  <a:cubicBezTo>
                    <a:pt x="279" y="22"/>
                    <a:pt x="279" y="22"/>
                    <a:pt x="279" y="22"/>
                  </a:cubicBezTo>
                  <a:cubicBezTo>
                    <a:pt x="295" y="49"/>
                    <a:pt x="304" y="81"/>
                    <a:pt x="304" y="116"/>
                  </a:cubicBezTo>
                  <a:cubicBezTo>
                    <a:pt x="304" y="150"/>
                    <a:pt x="295" y="182"/>
                    <a:pt x="279" y="210"/>
                  </a:cubicBezTo>
                  <a:cubicBezTo>
                    <a:pt x="247" y="191"/>
                    <a:pt x="247" y="191"/>
                    <a:pt x="247" y="191"/>
                  </a:cubicBezTo>
                  <a:cubicBezTo>
                    <a:pt x="260" y="169"/>
                    <a:pt x="267" y="143"/>
                    <a:pt x="267" y="116"/>
                  </a:cubicBezTo>
                  <a:cubicBezTo>
                    <a:pt x="267" y="88"/>
                    <a:pt x="260" y="62"/>
                    <a:pt x="247" y="40"/>
                  </a:cubicBezTo>
                  <a:close/>
                  <a:moveTo>
                    <a:pt x="223" y="222"/>
                  </a:moveTo>
                  <a:cubicBezTo>
                    <a:pt x="198" y="197"/>
                    <a:pt x="198" y="197"/>
                    <a:pt x="198" y="197"/>
                  </a:cubicBezTo>
                  <a:cubicBezTo>
                    <a:pt x="177" y="218"/>
                    <a:pt x="148" y="231"/>
                    <a:pt x="116" y="231"/>
                  </a:cubicBezTo>
                  <a:cubicBezTo>
                    <a:pt x="52" y="231"/>
                    <a:pt x="0" y="179"/>
                    <a:pt x="0" y="116"/>
                  </a:cubicBezTo>
                  <a:cubicBezTo>
                    <a:pt x="0" y="52"/>
                    <a:pt x="52" y="0"/>
                    <a:pt x="116" y="0"/>
                  </a:cubicBezTo>
                  <a:cubicBezTo>
                    <a:pt x="180" y="0"/>
                    <a:pt x="231" y="52"/>
                    <a:pt x="231" y="116"/>
                  </a:cubicBezTo>
                  <a:cubicBezTo>
                    <a:pt x="231" y="137"/>
                    <a:pt x="226" y="156"/>
                    <a:pt x="216" y="173"/>
                  </a:cubicBezTo>
                  <a:cubicBezTo>
                    <a:pt x="247" y="191"/>
                    <a:pt x="247" y="191"/>
                    <a:pt x="247" y="191"/>
                  </a:cubicBezTo>
                  <a:cubicBezTo>
                    <a:pt x="240" y="203"/>
                    <a:pt x="232" y="213"/>
                    <a:pt x="223" y="222"/>
                  </a:cubicBezTo>
                  <a:close/>
                  <a:moveTo>
                    <a:pt x="195" y="116"/>
                  </a:moveTo>
                  <a:cubicBezTo>
                    <a:pt x="195" y="72"/>
                    <a:pt x="159" y="37"/>
                    <a:pt x="116" y="37"/>
                  </a:cubicBezTo>
                  <a:cubicBezTo>
                    <a:pt x="72" y="37"/>
                    <a:pt x="37" y="72"/>
                    <a:pt x="37" y="116"/>
                  </a:cubicBezTo>
                  <a:cubicBezTo>
                    <a:pt x="37" y="159"/>
                    <a:pt x="72" y="194"/>
                    <a:pt x="116" y="194"/>
                  </a:cubicBezTo>
                  <a:cubicBezTo>
                    <a:pt x="159" y="194"/>
                    <a:pt x="195" y="159"/>
                    <a:pt x="195" y="116"/>
                  </a:cubicBezTo>
                  <a:close/>
                </a:path>
              </a:pathLst>
            </a:custGeom>
            <a:solidFill>
              <a:srgbClr val="743C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3179981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173038" marR="0" indent="-173038" algn="l" defTabSz="914400" rtl="0" eaLnBrk="1" fontAlgn="base" latinLnBrk="0" hangingPunct="1">
      <a:lnSpc>
        <a:spcPct val="100000"/>
      </a:lnSpc>
      <a:spcBef>
        <a:spcPts val="400"/>
      </a:spcBef>
      <a:spcAft>
        <a:spcPct val="0"/>
      </a:spcAft>
      <a:buClrTx/>
      <a:buSzTx/>
      <a:buFont typeface="Arial" pitchFamily="34" charset="0"/>
      <a:buChar char="•"/>
      <a:tabLst/>
      <a:defRPr sz="1400" b="0" kern="1200">
        <a:solidFill>
          <a:schemeClr val="tx2"/>
        </a:solidFill>
        <a:latin typeface="Arial"/>
        <a:ea typeface="+mn-ea"/>
        <a:cs typeface="Arial"/>
      </a:defRPr>
    </a:lvl1pPr>
    <a:lvl2pPr marL="346075" marR="0" indent="-173038" algn="l" defTabSz="914400" rtl="0" eaLnBrk="1" fontAlgn="base" latinLnBrk="0" hangingPunct="1">
      <a:lnSpc>
        <a:spcPct val="100000"/>
      </a:lnSpc>
      <a:spcBef>
        <a:spcPts val="400"/>
      </a:spcBef>
      <a:spcAft>
        <a:spcPct val="0"/>
      </a:spcAft>
      <a:buClrTx/>
      <a:buSzTx/>
      <a:buFont typeface="Arial" pitchFamily="34" charset="0"/>
      <a:buChar char="–"/>
      <a:tabLst/>
      <a:defRPr sz="1400" b="0" i="0" kern="1200">
        <a:solidFill>
          <a:schemeClr val="tx2"/>
        </a:solidFill>
        <a:latin typeface="Arial"/>
        <a:ea typeface="+mn-ea"/>
        <a:cs typeface="Arial"/>
      </a:defRPr>
    </a:lvl2pPr>
    <a:lvl3pPr marL="512763" marR="0" indent="-166688" algn="l" defTabSz="914400" rtl="0" eaLnBrk="1" fontAlgn="base" latinLnBrk="0" hangingPunct="1">
      <a:lnSpc>
        <a:spcPct val="100000"/>
      </a:lnSpc>
      <a:spcBef>
        <a:spcPts val="400"/>
      </a:spcBef>
      <a:spcAft>
        <a:spcPct val="0"/>
      </a:spcAft>
      <a:buClrTx/>
      <a:buSzTx/>
      <a:buFont typeface="Arial" pitchFamily="34" charset="0"/>
      <a:buChar char="–"/>
      <a:tabLst/>
      <a:defRPr sz="1400" b="0" i="0" kern="1200" baseline="0">
        <a:solidFill>
          <a:schemeClr val="tx2"/>
        </a:solidFill>
        <a:latin typeface="Arial"/>
        <a:ea typeface="+mn-ea"/>
        <a:cs typeface="Arial"/>
      </a:defRPr>
    </a:lvl3pPr>
    <a:lvl4pPr marL="685800" marR="0" indent="-173038" algn="l" defTabSz="914400" rtl="0" eaLnBrk="1" fontAlgn="base" latinLnBrk="0" hangingPunct="1">
      <a:lnSpc>
        <a:spcPct val="100000"/>
      </a:lnSpc>
      <a:spcBef>
        <a:spcPts val="400"/>
      </a:spcBef>
      <a:spcAft>
        <a:spcPct val="0"/>
      </a:spcAft>
      <a:buClrTx/>
      <a:buSzTx/>
      <a:buFont typeface="Arial" pitchFamily="34" charset="0"/>
      <a:buChar char="–"/>
      <a:tabLst/>
      <a:defRPr sz="1400" b="0" i="0" kern="1200">
        <a:solidFill>
          <a:schemeClr val="tx2"/>
        </a:solidFill>
        <a:latin typeface="Arial"/>
        <a:ea typeface="+mn-ea"/>
        <a:cs typeface="Arial"/>
      </a:defRPr>
    </a:lvl4pPr>
    <a:lvl5pPr marL="858838" marR="0" indent="-173038" algn="l" defTabSz="860425" rtl="0" eaLnBrk="1" fontAlgn="base" latinLnBrk="0" hangingPunct="1">
      <a:lnSpc>
        <a:spcPct val="100000"/>
      </a:lnSpc>
      <a:spcBef>
        <a:spcPts val="400"/>
      </a:spcBef>
      <a:spcAft>
        <a:spcPct val="0"/>
      </a:spcAft>
      <a:buClrTx/>
      <a:buSzTx/>
      <a:buFont typeface="Arial" pitchFamily="34" charset="0"/>
      <a:buChar char="–"/>
      <a:tabLst/>
      <a:defRPr sz="1400" b="0" i="0" kern="1200">
        <a:solidFill>
          <a:schemeClr val="tx2"/>
        </a:solidFill>
        <a:latin typeface="Arial"/>
        <a:ea typeface="+mn-ea"/>
        <a:cs typeface="Arial"/>
      </a:defRPr>
    </a:lvl5pPr>
    <a:lvl6pPr marL="1031875" indent="-173038" algn="l" defTabSz="860425" rtl="0" eaLnBrk="1" latinLnBrk="0" hangingPunct="1">
      <a:lnSpc>
        <a:spcPct val="100000"/>
      </a:lnSpc>
      <a:spcBef>
        <a:spcPts val="400"/>
      </a:spcBef>
      <a:buClrTx/>
      <a:buFont typeface="Arial" panose="020B0604020202020204" pitchFamily="34" charset="0"/>
      <a:buChar char="–"/>
      <a:tabLst/>
      <a:defRPr sz="1400" b="0" i="0" kern="1200">
        <a:solidFill>
          <a:schemeClr val="tx2"/>
        </a:solidFill>
        <a:latin typeface="Arial"/>
        <a:ea typeface="+mn-ea"/>
        <a:cs typeface="Arial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0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dirty="0" smtClean="0"/>
              <a:t>To change this title, go to Notes Master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64B0F079-F9BE-486E-861B-3471A5995896}" type="datetime1">
              <a:rPr lang="en-US" smtClean="0"/>
              <a:t>7/24/2017</a:t>
            </a:fld>
            <a:endParaRPr lang="en-US" dirty="0"/>
          </a:p>
        </p:txBody>
      </p:sp>
      <p:sp>
        <p:nvSpPr>
          <p:cNvPr id="10" name="Slide Image Placeholder 9"/>
          <p:cNvSpPr>
            <a:spLocks noGrp="1" noRot="1" noChangeAspect="1"/>
          </p:cNvSpPr>
          <p:nvPr>
            <p:ph type="sldImg"/>
          </p:nvPr>
        </p:nvSpPr>
        <p:spPr>
          <a:xfrm>
            <a:off x="3841750" y="6577013"/>
            <a:ext cx="2711450" cy="2033587"/>
          </a:xfrm>
        </p:spPr>
      </p:sp>
      <p:sp>
        <p:nvSpPr>
          <p:cNvPr id="11" name="Notes Placeholder 10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0482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3306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5225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0962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746500" y="6577013"/>
            <a:ext cx="2711450" cy="2033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F74B67-AFA0-4231-80BC-F299F781EDF5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1824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0793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4478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9922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2081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6366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046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2699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5854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5662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6743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5883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35331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1292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54211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65632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83156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832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1FFA4DC7-3A7F-DD42-AFDE-D93DE39B2112}" type="datetime1">
              <a:rPr lang="en-US" smtClean="0"/>
              <a:pPr/>
              <a:t>7/24/2017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89DE4-F470-624A-95A5-7FB12E9C4DA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 smtClean="0"/>
              <a:t>Quintiles Infosario™ Lifecycle Safety Suite</a:t>
            </a:r>
            <a:endParaRPr lang="en-US" dirty="0"/>
          </a:p>
        </p:txBody>
      </p:sp>
      <p:sp>
        <p:nvSpPr>
          <p:cNvPr id="17" name="Notes Placeholder 1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18" name="Slide Image Placeholder 9"/>
          <p:cNvSpPr>
            <a:spLocks noGrp="1" noRot="1" noChangeAspect="1"/>
          </p:cNvSpPr>
          <p:nvPr>
            <p:ph type="sldImg" idx="2"/>
          </p:nvPr>
        </p:nvSpPr>
        <p:spPr>
          <a:xfrm>
            <a:off x="3827463" y="6584950"/>
            <a:ext cx="2851150" cy="2138363"/>
          </a:xfrm>
        </p:spPr>
      </p:sp>
    </p:spTree>
    <p:extLst>
      <p:ext uri="{BB962C8B-B14F-4D97-AF65-F5344CB8AC3E}">
        <p14:creationId xmlns:p14="http://schemas.microsoft.com/office/powerpoint/2010/main" val="16841495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14614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69856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9123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6041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77389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8138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24888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90423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31784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287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33830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07027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83140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41855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30456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05885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465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381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946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40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371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4AB0-DA56-AC40-9592-4E955E6D458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553268AC-DE86-4BE3-8791-5E0D632B30DE}" type="datetime1">
              <a:rPr lang="en-US" smtClean="0"/>
              <a:t>7/24/2017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92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g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Quintiles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92172"/>
            <a:ext cx="9144000" cy="26658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4048" y="1961343"/>
            <a:ext cx="8348472" cy="896112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2400" b="1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 smtClean="0"/>
              <a:t>Headlines are 24pt Arial Bold Title Case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4048" y="3555711"/>
            <a:ext cx="3886200" cy="697627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>
              <a:spcBef>
                <a:spcPts val="200"/>
              </a:spcBef>
              <a:buNone/>
              <a:defRPr sz="1200" i="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Author First Name Last Name</a:t>
            </a:r>
          </a:p>
          <a:p>
            <a:pPr lvl="0"/>
            <a:r>
              <a:rPr lang="en-US" dirty="0" smtClean="0"/>
              <a:t>Title</a:t>
            </a:r>
          </a:p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grpSp>
        <p:nvGrpSpPr>
          <p:cNvPr id="82" name="Group 81"/>
          <p:cNvGrpSpPr/>
          <p:nvPr/>
        </p:nvGrpSpPr>
        <p:grpSpPr bwMode="gray">
          <a:xfrm>
            <a:off x="6449147" y="481445"/>
            <a:ext cx="2316162" cy="1459409"/>
            <a:chOff x="4795838" y="3390900"/>
            <a:chExt cx="2763837" cy="1741488"/>
          </a:xfrm>
        </p:grpSpPr>
        <p:sp>
          <p:nvSpPr>
            <p:cNvPr id="83" name="Freeform 5"/>
            <p:cNvSpPr>
              <a:spLocks noEditPoints="1"/>
            </p:cNvSpPr>
            <p:nvPr/>
          </p:nvSpPr>
          <p:spPr bwMode="gray">
            <a:xfrm>
              <a:off x="4795838" y="4721225"/>
              <a:ext cx="2632075" cy="411163"/>
            </a:xfrm>
            <a:custGeom>
              <a:avLst/>
              <a:gdLst>
                <a:gd name="T0" fmla="*/ 36 w 699"/>
                <a:gd name="T1" fmla="*/ 104 h 109"/>
                <a:gd name="T2" fmla="*/ 10 w 699"/>
                <a:gd name="T3" fmla="*/ 11 h 109"/>
                <a:gd name="T4" fmla="*/ 72 w 699"/>
                <a:gd name="T5" fmla="*/ 52 h 109"/>
                <a:gd name="T6" fmla="*/ 69 w 699"/>
                <a:gd name="T7" fmla="*/ 109 h 109"/>
                <a:gd name="T8" fmla="*/ 12 w 699"/>
                <a:gd name="T9" fmla="*/ 52 h 109"/>
                <a:gd name="T10" fmla="*/ 49 w 699"/>
                <a:gd name="T11" fmla="*/ 89 h 109"/>
                <a:gd name="T12" fmla="*/ 56 w 699"/>
                <a:gd name="T13" fmla="*/ 81 h 109"/>
                <a:gd name="T14" fmla="*/ 36 w 699"/>
                <a:gd name="T15" fmla="*/ 11 h 109"/>
                <a:gd name="T16" fmla="*/ 86 w 699"/>
                <a:gd name="T17" fmla="*/ 78 h 109"/>
                <a:gd name="T18" fmla="*/ 98 w 699"/>
                <a:gd name="T19" fmla="*/ 76 h 109"/>
                <a:gd name="T20" fmla="*/ 131 w 699"/>
                <a:gd name="T21" fmla="*/ 32 h 109"/>
                <a:gd name="T22" fmla="*/ 131 w 699"/>
                <a:gd name="T23" fmla="*/ 104 h 109"/>
                <a:gd name="T24" fmla="*/ 171 w 699"/>
                <a:gd name="T25" fmla="*/ 104 h 109"/>
                <a:gd name="T26" fmla="*/ 159 w 699"/>
                <a:gd name="T27" fmla="*/ 32 h 109"/>
                <a:gd name="T28" fmla="*/ 171 w 699"/>
                <a:gd name="T29" fmla="*/ 104 h 109"/>
                <a:gd name="T30" fmla="*/ 159 w 699"/>
                <a:gd name="T31" fmla="*/ 1 h 109"/>
                <a:gd name="T32" fmla="*/ 244 w 699"/>
                <a:gd name="T33" fmla="*/ 104 h 109"/>
                <a:gd name="T34" fmla="*/ 216 w 699"/>
                <a:gd name="T35" fmla="*/ 42 h 109"/>
                <a:gd name="T36" fmla="*/ 188 w 699"/>
                <a:gd name="T37" fmla="*/ 104 h 109"/>
                <a:gd name="T38" fmla="*/ 200 w 699"/>
                <a:gd name="T39" fmla="*/ 39 h 109"/>
                <a:gd name="T40" fmla="*/ 244 w 699"/>
                <a:gd name="T41" fmla="*/ 58 h 109"/>
                <a:gd name="T42" fmla="*/ 300 w 699"/>
                <a:gd name="T43" fmla="*/ 104 h 109"/>
                <a:gd name="T44" fmla="*/ 312 w 699"/>
                <a:gd name="T45" fmla="*/ 32 h 109"/>
                <a:gd name="T46" fmla="*/ 313 w 699"/>
                <a:gd name="T47" fmla="*/ 14 h 109"/>
                <a:gd name="T48" fmla="*/ 313 w 699"/>
                <a:gd name="T49" fmla="*/ 1 h 109"/>
                <a:gd name="T50" fmla="*/ 358 w 699"/>
                <a:gd name="T51" fmla="*/ 68 h 109"/>
                <a:gd name="T52" fmla="*/ 417 w 699"/>
                <a:gd name="T53" fmla="*/ 71 h 109"/>
                <a:gd name="T54" fmla="*/ 408 w 699"/>
                <a:gd name="T55" fmla="*/ 86 h 109"/>
                <a:gd name="T56" fmla="*/ 416 w 699"/>
                <a:gd name="T57" fmla="*/ 93 h 109"/>
                <a:gd name="T58" fmla="*/ 406 w 699"/>
                <a:gd name="T59" fmla="*/ 62 h 109"/>
                <a:gd name="T60" fmla="*/ 372 w 699"/>
                <a:gd name="T61" fmla="*/ 52 h 109"/>
                <a:gd name="T62" fmla="*/ 424 w 699"/>
                <a:gd name="T63" fmla="*/ 94 h 109"/>
                <a:gd name="T64" fmla="*/ 432 w 699"/>
                <a:gd name="T65" fmla="*/ 86 h 109"/>
                <a:gd name="T66" fmla="*/ 460 w 699"/>
                <a:gd name="T67" fmla="*/ 73 h 109"/>
                <a:gd name="T68" fmla="*/ 453 w 699"/>
                <a:gd name="T69" fmla="*/ 32 h 109"/>
                <a:gd name="T70" fmla="*/ 472 w 699"/>
                <a:gd name="T71" fmla="*/ 47 h 109"/>
                <a:gd name="T72" fmla="*/ 438 w 699"/>
                <a:gd name="T73" fmla="*/ 52 h 109"/>
                <a:gd name="T74" fmla="*/ 482 w 699"/>
                <a:gd name="T75" fmla="*/ 82 h 109"/>
                <a:gd name="T76" fmla="*/ 495 w 699"/>
                <a:gd name="T77" fmla="*/ 104 h 109"/>
                <a:gd name="T78" fmla="*/ 507 w 699"/>
                <a:gd name="T79" fmla="*/ 1 h 109"/>
                <a:gd name="T80" fmla="*/ 616 w 699"/>
                <a:gd name="T81" fmla="*/ 104 h 109"/>
                <a:gd name="T82" fmla="*/ 577 w 699"/>
                <a:gd name="T83" fmla="*/ 88 h 109"/>
                <a:gd name="T84" fmla="*/ 540 w 699"/>
                <a:gd name="T85" fmla="*/ 104 h 109"/>
                <a:gd name="T86" fmla="*/ 540 w 699"/>
                <a:gd name="T87" fmla="*/ 1 h 109"/>
                <a:gd name="T88" fmla="*/ 604 w 699"/>
                <a:gd name="T89" fmla="*/ 1 h 109"/>
                <a:gd name="T90" fmla="*/ 663 w 699"/>
                <a:gd name="T91" fmla="*/ 104 h 109"/>
                <a:gd name="T92" fmla="*/ 636 w 699"/>
                <a:gd name="T93" fmla="*/ 82 h 109"/>
                <a:gd name="T94" fmla="*/ 687 w 699"/>
                <a:gd name="T95" fmla="*/ 75 h 109"/>
                <a:gd name="T96" fmla="*/ 658 w 699"/>
                <a:gd name="T97" fmla="*/ 57 h 109"/>
                <a:gd name="T98" fmla="*/ 664 w 699"/>
                <a:gd name="T99" fmla="*/ 0 h 109"/>
                <a:gd name="T100" fmla="*/ 687 w 699"/>
                <a:gd name="T101" fmla="*/ 20 h 109"/>
                <a:gd name="T102" fmla="*/ 643 w 699"/>
                <a:gd name="T103" fmla="*/ 29 h 109"/>
                <a:gd name="T104" fmla="*/ 671 w 699"/>
                <a:gd name="T105" fmla="*/ 47 h 109"/>
                <a:gd name="T106" fmla="*/ 663 w 699"/>
                <a:gd name="T107" fmla="*/ 104 h 109"/>
                <a:gd name="T108" fmla="*/ 262 w 699"/>
                <a:gd name="T109" fmla="*/ 84 h 109"/>
                <a:gd name="T110" fmla="*/ 253 w 699"/>
                <a:gd name="T111" fmla="*/ 32 h 109"/>
                <a:gd name="T112" fmla="*/ 274 w 699"/>
                <a:gd name="T113" fmla="*/ 11 h 109"/>
                <a:gd name="T114" fmla="*/ 289 w 699"/>
                <a:gd name="T115" fmla="*/ 42 h 109"/>
                <a:gd name="T116" fmla="*/ 283 w 699"/>
                <a:gd name="T117" fmla="*/ 93 h 109"/>
                <a:gd name="T118" fmla="*/ 283 w 699"/>
                <a:gd name="T119" fmla="*/ 104 h 109"/>
                <a:gd name="T120" fmla="*/ 329 w 699"/>
                <a:gd name="T121" fmla="*/ 84 h 109"/>
                <a:gd name="T122" fmla="*/ 340 w 699"/>
                <a:gd name="T123" fmla="*/ 84 h 109"/>
                <a:gd name="T124" fmla="*/ 350 w 699"/>
                <a:gd name="T125" fmla="*/ 94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99" h="109">
                  <a:moveTo>
                    <a:pt x="69" y="109"/>
                  </a:moveTo>
                  <a:cubicBezTo>
                    <a:pt x="58" y="98"/>
                    <a:pt x="58" y="98"/>
                    <a:pt x="58" y="98"/>
                  </a:cubicBezTo>
                  <a:cubicBezTo>
                    <a:pt x="52" y="102"/>
                    <a:pt x="44" y="104"/>
                    <a:pt x="36" y="104"/>
                  </a:cubicBezTo>
                  <a:cubicBezTo>
                    <a:pt x="26" y="104"/>
                    <a:pt x="17" y="101"/>
                    <a:pt x="10" y="94"/>
                  </a:cubicBezTo>
                  <a:cubicBezTo>
                    <a:pt x="0" y="84"/>
                    <a:pt x="0" y="75"/>
                    <a:pt x="0" y="52"/>
                  </a:cubicBezTo>
                  <a:cubicBezTo>
                    <a:pt x="0" y="30"/>
                    <a:pt x="0" y="20"/>
                    <a:pt x="10" y="11"/>
                  </a:cubicBezTo>
                  <a:cubicBezTo>
                    <a:pt x="17" y="4"/>
                    <a:pt x="26" y="0"/>
                    <a:pt x="36" y="0"/>
                  </a:cubicBezTo>
                  <a:cubicBezTo>
                    <a:pt x="46" y="0"/>
                    <a:pt x="55" y="4"/>
                    <a:pt x="62" y="11"/>
                  </a:cubicBezTo>
                  <a:cubicBezTo>
                    <a:pt x="71" y="20"/>
                    <a:pt x="72" y="29"/>
                    <a:pt x="72" y="52"/>
                  </a:cubicBezTo>
                  <a:cubicBezTo>
                    <a:pt x="72" y="72"/>
                    <a:pt x="72" y="81"/>
                    <a:pt x="65" y="90"/>
                  </a:cubicBezTo>
                  <a:cubicBezTo>
                    <a:pt x="76" y="101"/>
                    <a:pt x="76" y="101"/>
                    <a:pt x="76" y="101"/>
                  </a:cubicBezTo>
                  <a:lnTo>
                    <a:pt x="69" y="109"/>
                  </a:lnTo>
                  <a:close/>
                  <a:moveTo>
                    <a:pt x="36" y="11"/>
                  </a:moveTo>
                  <a:cubicBezTo>
                    <a:pt x="29" y="11"/>
                    <a:pt x="23" y="14"/>
                    <a:pt x="19" y="18"/>
                  </a:cubicBezTo>
                  <a:cubicBezTo>
                    <a:pt x="13" y="25"/>
                    <a:pt x="12" y="31"/>
                    <a:pt x="12" y="52"/>
                  </a:cubicBezTo>
                  <a:cubicBezTo>
                    <a:pt x="12" y="74"/>
                    <a:pt x="13" y="80"/>
                    <a:pt x="19" y="86"/>
                  </a:cubicBezTo>
                  <a:cubicBezTo>
                    <a:pt x="23" y="91"/>
                    <a:pt x="29" y="93"/>
                    <a:pt x="36" y="93"/>
                  </a:cubicBezTo>
                  <a:cubicBezTo>
                    <a:pt x="41" y="93"/>
                    <a:pt x="46" y="92"/>
                    <a:pt x="49" y="89"/>
                  </a:cubicBezTo>
                  <a:cubicBezTo>
                    <a:pt x="37" y="76"/>
                    <a:pt x="37" y="76"/>
                    <a:pt x="37" y="76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56" y="81"/>
                    <a:pt x="56" y="81"/>
                    <a:pt x="56" y="81"/>
                  </a:cubicBezTo>
                  <a:cubicBezTo>
                    <a:pt x="59" y="75"/>
                    <a:pt x="60" y="67"/>
                    <a:pt x="60" y="52"/>
                  </a:cubicBezTo>
                  <a:cubicBezTo>
                    <a:pt x="60" y="31"/>
                    <a:pt x="59" y="25"/>
                    <a:pt x="53" y="18"/>
                  </a:cubicBezTo>
                  <a:cubicBezTo>
                    <a:pt x="49" y="14"/>
                    <a:pt x="43" y="11"/>
                    <a:pt x="36" y="11"/>
                  </a:cubicBezTo>
                  <a:close/>
                  <a:moveTo>
                    <a:pt x="112" y="104"/>
                  </a:moveTo>
                  <a:cubicBezTo>
                    <a:pt x="104" y="104"/>
                    <a:pt x="98" y="102"/>
                    <a:pt x="93" y="98"/>
                  </a:cubicBezTo>
                  <a:cubicBezTo>
                    <a:pt x="88" y="93"/>
                    <a:pt x="86" y="86"/>
                    <a:pt x="86" y="78"/>
                  </a:cubicBezTo>
                  <a:cubicBezTo>
                    <a:pt x="86" y="32"/>
                    <a:pt x="86" y="32"/>
                    <a:pt x="86" y="32"/>
                  </a:cubicBezTo>
                  <a:cubicBezTo>
                    <a:pt x="98" y="32"/>
                    <a:pt x="98" y="32"/>
                    <a:pt x="98" y="32"/>
                  </a:cubicBezTo>
                  <a:cubicBezTo>
                    <a:pt x="98" y="76"/>
                    <a:pt x="98" y="76"/>
                    <a:pt x="98" y="76"/>
                  </a:cubicBezTo>
                  <a:cubicBezTo>
                    <a:pt x="98" y="88"/>
                    <a:pt x="104" y="94"/>
                    <a:pt x="114" y="94"/>
                  </a:cubicBezTo>
                  <a:cubicBezTo>
                    <a:pt x="125" y="94"/>
                    <a:pt x="131" y="87"/>
                    <a:pt x="131" y="76"/>
                  </a:cubicBezTo>
                  <a:cubicBezTo>
                    <a:pt x="131" y="32"/>
                    <a:pt x="131" y="32"/>
                    <a:pt x="131" y="32"/>
                  </a:cubicBezTo>
                  <a:cubicBezTo>
                    <a:pt x="142" y="32"/>
                    <a:pt x="142" y="32"/>
                    <a:pt x="142" y="32"/>
                  </a:cubicBezTo>
                  <a:cubicBezTo>
                    <a:pt x="142" y="104"/>
                    <a:pt x="142" y="104"/>
                    <a:pt x="142" y="104"/>
                  </a:cubicBezTo>
                  <a:cubicBezTo>
                    <a:pt x="131" y="104"/>
                    <a:pt x="131" y="104"/>
                    <a:pt x="131" y="104"/>
                  </a:cubicBezTo>
                  <a:cubicBezTo>
                    <a:pt x="131" y="97"/>
                    <a:pt x="131" y="97"/>
                    <a:pt x="131" y="97"/>
                  </a:cubicBezTo>
                  <a:cubicBezTo>
                    <a:pt x="126" y="102"/>
                    <a:pt x="119" y="104"/>
                    <a:pt x="112" y="104"/>
                  </a:cubicBezTo>
                  <a:close/>
                  <a:moveTo>
                    <a:pt x="171" y="104"/>
                  </a:moveTo>
                  <a:cubicBezTo>
                    <a:pt x="159" y="104"/>
                    <a:pt x="159" y="104"/>
                    <a:pt x="159" y="104"/>
                  </a:cubicBezTo>
                  <a:cubicBezTo>
                    <a:pt x="159" y="66"/>
                    <a:pt x="159" y="66"/>
                    <a:pt x="159" y="66"/>
                  </a:cubicBezTo>
                  <a:cubicBezTo>
                    <a:pt x="159" y="32"/>
                    <a:pt x="159" y="32"/>
                    <a:pt x="159" y="32"/>
                  </a:cubicBezTo>
                  <a:cubicBezTo>
                    <a:pt x="171" y="32"/>
                    <a:pt x="171" y="32"/>
                    <a:pt x="171" y="32"/>
                  </a:cubicBezTo>
                  <a:cubicBezTo>
                    <a:pt x="171" y="65"/>
                    <a:pt x="171" y="65"/>
                    <a:pt x="171" y="65"/>
                  </a:cubicBezTo>
                  <a:lnTo>
                    <a:pt x="171" y="104"/>
                  </a:lnTo>
                  <a:close/>
                  <a:moveTo>
                    <a:pt x="172" y="14"/>
                  </a:moveTo>
                  <a:cubicBezTo>
                    <a:pt x="159" y="14"/>
                    <a:pt x="159" y="14"/>
                    <a:pt x="159" y="14"/>
                  </a:cubicBezTo>
                  <a:cubicBezTo>
                    <a:pt x="159" y="1"/>
                    <a:pt x="159" y="1"/>
                    <a:pt x="159" y="1"/>
                  </a:cubicBezTo>
                  <a:cubicBezTo>
                    <a:pt x="172" y="1"/>
                    <a:pt x="172" y="1"/>
                    <a:pt x="172" y="1"/>
                  </a:cubicBezTo>
                  <a:lnTo>
                    <a:pt x="172" y="14"/>
                  </a:lnTo>
                  <a:close/>
                  <a:moveTo>
                    <a:pt x="244" y="104"/>
                  </a:moveTo>
                  <a:cubicBezTo>
                    <a:pt x="233" y="104"/>
                    <a:pt x="233" y="104"/>
                    <a:pt x="233" y="104"/>
                  </a:cubicBezTo>
                  <a:cubicBezTo>
                    <a:pt x="233" y="60"/>
                    <a:pt x="233" y="60"/>
                    <a:pt x="233" y="60"/>
                  </a:cubicBezTo>
                  <a:cubicBezTo>
                    <a:pt x="233" y="48"/>
                    <a:pt x="227" y="42"/>
                    <a:pt x="216" y="42"/>
                  </a:cubicBezTo>
                  <a:cubicBezTo>
                    <a:pt x="206" y="42"/>
                    <a:pt x="200" y="49"/>
                    <a:pt x="200" y="60"/>
                  </a:cubicBezTo>
                  <a:cubicBezTo>
                    <a:pt x="200" y="104"/>
                    <a:pt x="200" y="104"/>
                    <a:pt x="200" y="104"/>
                  </a:cubicBezTo>
                  <a:cubicBezTo>
                    <a:pt x="188" y="104"/>
                    <a:pt x="188" y="104"/>
                    <a:pt x="188" y="104"/>
                  </a:cubicBezTo>
                  <a:cubicBezTo>
                    <a:pt x="188" y="32"/>
                    <a:pt x="188" y="32"/>
                    <a:pt x="188" y="32"/>
                  </a:cubicBezTo>
                  <a:cubicBezTo>
                    <a:pt x="200" y="32"/>
                    <a:pt x="200" y="32"/>
                    <a:pt x="200" y="32"/>
                  </a:cubicBezTo>
                  <a:cubicBezTo>
                    <a:pt x="200" y="39"/>
                    <a:pt x="200" y="39"/>
                    <a:pt x="200" y="39"/>
                  </a:cubicBezTo>
                  <a:cubicBezTo>
                    <a:pt x="205" y="34"/>
                    <a:pt x="211" y="32"/>
                    <a:pt x="218" y="32"/>
                  </a:cubicBezTo>
                  <a:cubicBezTo>
                    <a:pt x="226" y="32"/>
                    <a:pt x="232" y="34"/>
                    <a:pt x="237" y="38"/>
                  </a:cubicBezTo>
                  <a:cubicBezTo>
                    <a:pt x="242" y="43"/>
                    <a:pt x="244" y="50"/>
                    <a:pt x="244" y="58"/>
                  </a:cubicBezTo>
                  <a:lnTo>
                    <a:pt x="244" y="104"/>
                  </a:lnTo>
                  <a:close/>
                  <a:moveTo>
                    <a:pt x="312" y="104"/>
                  </a:moveTo>
                  <a:cubicBezTo>
                    <a:pt x="300" y="104"/>
                    <a:pt x="300" y="104"/>
                    <a:pt x="300" y="104"/>
                  </a:cubicBezTo>
                  <a:cubicBezTo>
                    <a:pt x="300" y="65"/>
                    <a:pt x="300" y="65"/>
                    <a:pt x="300" y="65"/>
                  </a:cubicBezTo>
                  <a:cubicBezTo>
                    <a:pt x="300" y="32"/>
                    <a:pt x="300" y="32"/>
                    <a:pt x="300" y="32"/>
                  </a:cubicBezTo>
                  <a:cubicBezTo>
                    <a:pt x="312" y="32"/>
                    <a:pt x="312" y="32"/>
                    <a:pt x="312" y="32"/>
                  </a:cubicBezTo>
                  <a:cubicBezTo>
                    <a:pt x="312" y="65"/>
                    <a:pt x="312" y="65"/>
                    <a:pt x="312" y="65"/>
                  </a:cubicBezTo>
                  <a:lnTo>
                    <a:pt x="312" y="104"/>
                  </a:lnTo>
                  <a:close/>
                  <a:moveTo>
                    <a:pt x="313" y="14"/>
                  </a:moveTo>
                  <a:cubicBezTo>
                    <a:pt x="300" y="14"/>
                    <a:pt x="300" y="14"/>
                    <a:pt x="300" y="14"/>
                  </a:cubicBezTo>
                  <a:cubicBezTo>
                    <a:pt x="300" y="1"/>
                    <a:pt x="300" y="1"/>
                    <a:pt x="300" y="1"/>
                  </a:cubicBezTo>
                  <a:cubicBezTo>
                    <a:pt x="313" y="1"/>
                    <a:pt x="313" y="1"/>
                    <a:pt x="313" y="1"/>
                  </a:cubicBezTo>
                  <a:lnTo>
                    <a:pt x="313" y="14"/>
                  </a:lnTo>
                  <a:close/>
                  <a:moveTo>
                    <a:pt x="390" y="104"/>
                  </a:moveTo>
                  <a:cubicBezTo>
                    <a:pt x="369" y="104"/>
                    <a:pt x="358" y="91"/>
                    <a:pt x="358" y="68"/>
                  </a:cubicBezTo>
                  <a:cubicBezTo>
                    <a:pt x="358" y="45"/>
                    <a:pt x="369" y="32"/>
                    <a:pt x="388" y="32"/>
                  </a:cubicBezTo>
                  <a:cubicBezTo>
                    <a:pt x="406" y="32"/>
                    <a:pt x="417" y="44"/>
                    <a:pt x="417" y="66"/>
                  </a:cubicBezTo>
                  <a:cubicBezTo>
                    <a:pt x="417" y="71"/>
                    <a:pt x="417" y="71"/>
                    <a:pt x="417" y="71"/>
                  </a:cubicBezTo>
                  <a:cubicBezTo>
                    <a:pt x="370" y="71"/>
                    <a:pt x="370" y="71"/>
                    <a:pt x="370" y="71"/>
                  </a:cubicBezTo>
                  <a:cubicBezTo>
                    <a:pt x="370" y="86"/>
                    <a:pt x="377" y="94"/>
                    <a:pt x="390" y="94"/>
                  </a:cubicBezTo>
                  <a:cubicBezTo>
                    <a:pt x="397" y="94"/>
                    <a:pt x="402" y="92"/>
                    <a:pt x="408" y="86"/>
                  </a:cubicBezTo>
                  <a:cubicBezTo>
                    <a:pt x="408" y="86"/>
                    <a:pt x="408" y="86"/>
                    <a:pt x="408" y="86"/>
                  </a:cubicBezTo>
                  <a:cubicBezTo>
                    <a:pt x="416" y="93"/>
                    <a:pt x="416" y="93"/>
                    <a:pt x="416" y="93"/>
                  </a:cubicBezTo>
                  <a:cubicBezTo>
                    <a:pt x="416" y="93"/>
                    <a:pt x="416" y="93"/>
                    <a:pt x="416" y="93"/>
                  </a:cubicBezTo>
                  <a:cubicBezTo>
                    <a:pt x="409" y="100"/>
                    <a:pt x="402" y="104"/>
                    <a:pt x="390" y="104"/>
                  </a:cubicBezTo>
                  <a:close/>
                  <a:moveTo>
                    <a:pt x="370" y="62"/>
                  </a:moveTo>
                  <a:cubicBezTo>
                    <a:pt x="406" y="62"/>
                    <a:pt x="406" y="62"/>
                    <a:pt x="406" y="62"/>
                  </a:cubicBezTo>
                  <a:cubicBezTo>
                    <a:pt x="405" y="57"/>
                    <a:pt x="405" y="55"/>
                    <a:pt x="403" y="52"/>
                  </a:cubicBezTo>
                  <a:cubicBezTo>
                    <a:pt x="400" y="45"/>
                    <a:pt x="395" y="42"/>
                    <a:pt x="388" y="42"/>
                  </a:cubicBezTo>
                  <a:cubicBezTo>
                    <a:pt x="381" y="42"/>
                    <a:pt x="375" y="45"/>
                    <a:pt x="372" y="52"/>
                  </a:cubicBezTo>
                  <a:cubicBezTo>
                    <a:pt x="371" y="55"/>
                    <a:pt x="370" y="57"/>
                    <a:pt x="370" y="62"/>
                  </a:cubicBezTo>
                  <a:close/>
                  <a:moveTo>
                    <a:pt x="453" y="104"/>
                  </a:moveTo>
                  <a:cubicBezTo>
                    <a:pt x="440" y="104"/>
                    <a:pt x="431" y="101"/>
                    <a:pt x="424" y="94"/>
                  </a:cubicBezTo>
                  <a:cubicBezTo>
                    <a:pt x="423" y="94"/>
                    <a:pt x="423" y="94"/>
                    <a:pt x="423" y="94"/>
                  </a:cubicBezTo>
                  <a:cubicBezTo>
                    <a:pt x="431" y="86"/>
                    <a:pt x="431" y="86"/>
                    <a:pt x="431" y="86"/>
                  </a:cubicBezTo>
                  <a:cubicBezTo>
                    <a:pt x="432" y="86"/>
                    <a:pt x="432" y="86"/>
                    <a:pt x="432" y="86"/>
                  </a:cubicBezTo>
                  <a:cubicBezTo>
                    <a:pt x="437" y="92"/>
                    <a:pt x="444" y="94"/>
                    <a:pt x="453" y="94"/>
                  </a:cubicBezTo>
                  <a:cubicBezTo>
                    <a:pt x="459" y="94"/>
                    <a:pt x="471" y="93"/>
                    <a:pt x="471" y="83"/>
                  </a:cubicBezTo>
                  <a:cubicBezTo>
                    <a:pt x="471" y="77"/>
                    <a:pt x="467" y="74"/>
                    <a:pt x="460" y="73"/>
                  </a:cubicBezTo>
                  <a:cubicBezTo>
                    <a:pt x="448" y="72"/>
                    <a:pt x="448" y="72"/>
                    <a:pt x="448" y="72"/>
                  </a:cubicBezTo>
                  <a:cubicBezTo>
                    <a:pt x="434" y="71"/>
                    <a:pt x="427" y="64"/>
                    <a:pt x="427" y="53"/>
                  </a:cubicBezTo>
                  <a:cubicBezTo>
                    <a:pt x="427" y="40"/>
                    <a:pt x="437" y="32"/>
                    <a:pt x="453" y="32"/>
                  </a:cubicBezTo>
                  <a:cubicBezTo>
                    <a:pt x="464" y="32"/>
                    <a:pt x="472" y="34"/>
                    <a:pt x="479" y="39"/>
                  </a:cubicBezTo>
                  <a:cubicBezTo>
                    <a:pt x="479" y="40"/>
                    <a:pt x="479" y="40"/>
                    <a:pt x="479" y="40"/>
                  </a:cubicBezTo>
                  <a:cubicBezTo>
                    <a:pt x="472" y="47"/>
                    <a:pt x="472" y="47"/>
                    <a:pt x="472" y="47"/>
                  </a:cubicBezTo>
                  <a:cubicBezTo>
                    <a:pt x="471" y="47"/>
                    <a:pt x="471" y="47"/>
                    <a:pt x="471" y="47"/>
                  </a:cubicBezTo>
                  <a:cubicBezTo>
                    <a:pt x="466" y="43"/>
                    <a:pt x="460" y="42"/>
                    <a:pt x="453" y="42"/>
                  </a:cubicBezTo>
                  <a:cubicBezTo>
                    <a:pt x="443" y="42"/>
                    <a:pt x="438" y="45"/>
                    <a:pt x="438" y="52"/>
                  </a:cubicBezTo>
                  <a:cubicBezTo>
                    <a:pt x="438" y="58"/>
                    <a:pt x="442" y="61"/>
                    <a:pt x="450" y="62"/>
                  </a:cubicBezTo>
                  <a:cubicBezTo>
                    <a:pt x="461" y="63"/>
                    <a:pt x="461" y="63"/>
                    <a:pt x="461" y="63"/>
                  </a:cubicBezTo>
                  <a:cubicBezTo>
                    <a:pt x="470" y="64"/>
                    <a:pt x="482" y="67"/>
                    <a:pt x="482" y="82"/>
                  </a:cubicBezTo>
                  <a:cubicBezTo>
                    <a:pt x="482" y="96"/>
                    <a:pt x="471" y="104"/>
                    <a:pt x="453" y="104"/>
                  </a:cubicBezTo>
                  <a:close/>
                  <a:moveTo>
                    <a:pt x="507" y="104"/>
                  </a:moveTo>
                  <a:cubicBezTo>
                    <a:pt x="495" y="104"/>
                    <a:pt x="495" y="104"/>
                    <a:pt x="495" y="104"/>
                  </a:cubicBezTo>
                  <a:cubicBezTo>
                    <a:pt x="495" y="57"/>
                    <a:pt x="495" y="57"/>
                    <a:pt x="495" y="57"/>
                  </a:cubicBezTo>
                  <a:cubicBezTo>
                    <a:pt x="495" y="1"/>
                    <a:pt x="495" y="1"/>
                    <a:pt x="495" y="1"/>
                  </a:cubicBezTo>
                  <a:cubicBezTo>
                    <a:pt x="507" y="1"/>
                    <a:pt x="507" y="1"/>
                    <a:pt x="507" y="1"/>
                  </a:cubicBezTo>
                  <a:cubicBezTo>
                    <a:pt x="507" y="57"/>
                    <a:pt x="507" y="57"/>
                    <a:pt x="507" y="57"/>
                  </a:cubicBezTo>
                  <a:lnTo>
                    <a:pt x="507" y="104"/>
                  </a:lnTo>
                  <a:close/>
                  <a:moveTo>
                    <a:pt x="616" y="104"/>
                  </a:moveTo>
                  <a:cubicBezTo>
                    <a:pt x="604" y="104"/>
                    <a:pt x="604" y="104"/>
                    <a:pt x="604" y="104"/>
                  </a:cubicBezTo>
                  <a:cubicBezTo>
                    <a:pt x="604" y="30"/>
                    <a:pt x="604" y="30"/>
                    <a:pt x="604" y="30"/>
                  </a:cubicBezTo>
                  <a:cubicBezTo>
                    <a:pt x="577" y="88"/>
                    <a:pt x="577" y="88"/>
                    <a:pt x="577" y="88"/>
                  </a:cubicBezTo>
                  <a:cubicBezTo>
                    <a:pt x="567" y="88"/>
                    <a:pt x="567" y="88"/>
                    <a:pt x="567" y="88"/>
                  </a:cubicBezTo>
                  <a:cubicBezTo>
                    <a:pt x="540" y="30"/>
                    <a:pt x="540" y="30"/>
                    <a:pt x="540" y="30"/>
                  </a:cubicBezTo>
                  <a:cubicBezTo>
                    <a:pt x="540" y="104"/>
                    <a:pt x="540" y="104"/>
                    <a:pt x="540" y="104"/>
                  </a:cubicBezTo>
                  <a:cubicBezTo>
                    <a:pt x="528" y="104"/>
                    <a:pt x="528" y="104"/>
                    <a:pt x="528" y="104"/>
                  </a:cubicBezTo>
                  <a:cubicBezTo>
                    <a:pt x="528" y="1"/>
                    <a:pt x="528" y="1"/>
                    <a:pt x="528" y="1"/>
                  </a:cubicBezTo>
                  <a:cubicBezTo>
                    <a:pt x="540" y="1"/>
                    <a:pt x="540" y="1"/>
                    <a:pt x="540" y="1"/>
                  </a:cubicBezTo>
                  <a:cubicBezTo>
                    <a:pt x="540" y="2"/>
                    <a:pt x="540" y="2"/>
                    <a:pt x="540" y="2"/>
                  </a:cubicBezTo>
                  <a:cubicBezTo>
                    <a:pt x="572" y="72"/>
                    <a:pt x="572" y="72"/>
                    <a:pt x="572" y="72"/>
                  </a:cubicBezTo>
                  <a:cubicBezTo>
                    <a:pt x="604" y="1"/>
                    <a:pt x="604" y="1"/>
                    <a:pt x="604" y="1"/>
                  </a:cubicBezTo>
                  <a:cubicBezTo>
                    <a:pt x="616" y="1"/>
                    <a:pt x="616" y="1"/>
                    <a:pt x="616" y="1"/>
                  </a:cubicBezTo>
                  <a:lnTo>
                    <a:pt x="616" y="104"/>
                  </a:lnTo>
                  <a:close/>
                  <a:moveTo>
                    <a:pt x="663" y="104"/>
                  </a:moveTo>
                  <a:cubicBezTo>
                    <a:pt x="648" y="104"/>
                    <a:pt x="638" y="101"/>
                    <a:pt x="628" y="91"/>
                  </a:cubicBezTo>
                  <a:cubicBezTo>
                    <a:pt x="628" y="90"/>
                    <a:pt x="628" y="90"/>
                    <a:pt x="628" y="90"/>
                  </a:cubicBezTo>
                  <a:cubicBezTo>
                    <a:pt x="636" y="82"/>
                    <a:pt x="636" y="82"/>
                    <a:pt x="636" y="82"/>
                  </a:cubicBezTo>
                  <a:cubicBezTo>
                    <a:pt x="637" y="83"/>
                    <a:pt x="637" y="83"/>
                    <a:pt x="637" y="83"/>
                  </a:cubicBezTo>
                  <a:cubicBezTo>
                    <a:pt x="644" y="90"/>
                    <a:pt x="652" y="93"/>
                    <a:pt x="664" y="93"/>
                  </a:cubicBezTo>
                  <a:cubicBezTo>
                    <a:pt x="678" y="93"/>
                    <a:pt x="687" y="87"/>
                    <a:pt x="687" y="75"/>
                  </a:cubicBezTo>
                  <a:cubicBezTo>
                    <a:pt x="687" y="70"/>
                    <a:pt x="685" y="66"/>
                    <a:pt x="682" y="63"/>
                  </a:cubicBezTo>
                  <a:cubicBezTo>
                    <a:pt x="679" y="61"/>
                    <a:pt x="677" y="60"/>
                    <a:pt x="669" y="59"/>
                  </a:cubicBezTo>
                  <a:cubicBezTo>
                    <a:pt x="658" y="57"/>
                    <a:pt x="658" y="57"/>
                    <a:pt x="658" y="57"/>
                  </a:cubicBezTo>
                  <a:cubicBezTo>
                    <a:pt x="649" y="55"/>
                    <a:pt x="643" y="53"/>
                    <a:pt x="639" y="49"/>
                  </a:cubicBezTo>
                  <a:cubicBezTo>
                    <a:pt x="633" y="44"/>
                    <a:pt x="631" y="38"/>
                    <a:pt x="631" y="29"/>
                  </a:cubicBezTo>
                  <a:cubicBezTo>
                    <a:pt x="631" y="12"/>
                    <a:pt x="644" y="0"/>
                    <a:pt x="664" y="0"/>
                  </a:cubicBezTo>
                  <a:cubicBezTo>
                    <a:pt x="676" y="0"/>
                    <a:pt x="685" y="4"/>
                    <a:pt x="694" y="12"/>
                  </a:cubicBezTo>
                  <a:cubicBezTo>
                    <a:pt x="695" y="12"/>
                    <a:pt x="695" y="12"/>
                    <a:pt x="695" y="12"/>
                  </a:cubicBezTo>
                  <a:cubicBezTo>
                    <a:pt x="687" y="20"/>
                    <a:pt x="687" y="20"/>
                    <a:pt x="687" y="20"/>
                  </a:cubicBezTo>
                  <a:cubicBezTo>
                    <a:pt x="686" y="20"/>
                    <a:pt x="686" y="20"/>
                    <a:pt x="686" y="20"/>
                  </a:cubicBezTo>
                  <a:cubicBezTo>
                    <a:pt x="680" y="14"/>
                    <a:pt x="673" y="11"/>
                    <a:pt x="663" y="11"/>
                  </a:cubicBezTo>
                  <a:cubicBezTo>
                    <a:pt x="651" y="11"/>
                    <a:pt x="643" y="18"/>
                    <a:pt x="643" y="29"/>
                  </a:cubicBezTo>
                  <a:cubicBezTo>
                    <a:pt x="643" y="34"/>
                    <a:pt x="644" y="38"/>
                    <a:pt x="647" y="40"/>
                  </a:cubicBezTo>
                  <a:cubicBezTo>
                    <a:pt x="650" y="43"/>
                    <a:pt x="654" y="45"/>
                    <a:pt x="660" y="45"/>
                  </a:cubicBezTo>
                  <a:cubicBezTo>
                    <a:pt x="671" y="47"/>
                    <a:pt x="671" y="47"/>
                    <a:pt x="671" y="47"/>
                  </a:cubicBezTo>
                  <a:cubicBezTo>
                    <a:pt x="681" y="49"/>
                    <a:pt x="686" y="51"/>
                    <a:pt x="690" y="55"/>
                  </a:cubicBezTo>
                  <a:cubicBezTo>
                    <a:pt x="696" y="60"/>
                    <a:pt x="699" y="67"/>
                    <a:pt x="699" y="75"/>
                  </a:cubicBezTo>
                  <a:cubicBezTo>
                    <a:pt x="699" y="93"/>
                    <a:pt x="685" y="104"/>
                    <a:pt x="663" y="104"/>
                  </a:cubicBezTo>
                  <a:close/>
                  <a:moveTo>
                    <a:pt x="283" y="104"/>
                  </a:moveTo>
                  <a:cubicBezTo>
                    <a:pt x="281" y="104"/>
                    <a:pt x="281" y="104"/>
                    <a:pt x="281" y="104"/>
                  </a:cubicBezTo>
                  <a:cubicBezTo>
                    <a:pt x="269" y="104"/>
                    <a:pt x="262" y="96"/>
                    <a:pt x="262" y="84"/>
                  </a:cubicBezTo>
                  <a:cubicBezTo>
                    <a:pt x="262" y="42"/>
                    <a:pt x="262" y="42"/>
                    <a:pt x="262" y="42"/>
                  </a:cubicBezTo>
                  <a:cubicBezTo>
                    <a:pt x="253" y="42"/>
                    <a:pt x="253" y="42"/>
                    <a:pt x="253" y="42"/>
                  </a:cubicBezTo>
                  <a:cubicBezTo>
                    <a:pt x="253" y="32"/>
                    <a:pt x="253" y="32"/>
                    <a:pt x="253" y="32"/>
                  </a:cubicBezTo>
                  <a:cubicBezTo>
                    <a:pt x="262" y="32"/>
                    <a:pt x="262" y="32"/>
                    <a:pt x="262" y="32"/>
                  </a:cubicBezTo>
                  <a:cubicBezTo>
                    <a:pt x="262" y="11"/>
                    <a:pt x="262" y="11"/>
                    <a:pt x="262" y="11"/>
                  </a:cubicBezTo>
                  <a:cubicBezTo>
                    <a:pt x="274" y="11"/>
                    <a:pt x="274" y="11"/>
                    <a:pt x="274" y="11"/>
                  </a:cubicBezTo>
                  <a:cubicBezTo>
                    <a:pt x="274" y="32"/>
                    <a:pt x="274" y="32"/>
                    <a:pt x="274" y="32"/>
                  </a:cubicBezTo>
                  <a:cubicBezTo>
                    <a:pt x="289" y="32"/>
                    <a:pt x="289" y="32"/>
                    <a:pt x="289" y="32"/>
                  </a:cubicBezTo>
                  <a:cubicBezTo>
                    <a:pt x="289" y="42"/>
                    <a:pt x="289" y="42"/>
                    <a:pt x="289" y="42"/>
                  </a:cubicBezTo>
                  <a:cubicBezTo>
                    <a:pt x="274" y="42"/>
                    <a:pt x="274" y="42"/>
                    <a:pt x="274" y="42"/>
                  </a:cubicBezTo>
                  <a:cubicBezTo>
                    <a:pt x="274" y="84"/>
                    <a:pt x="274" y="84"/>
                    <a:pt x="274" y="84"/>
                  </a:cubicBezTo>
                  <a:cubicBezTo>
                    <a:pt x="274" y="90"/>
                    <a:pt x="277" y="93"/>
                    <a:pt x="283" y="93"/>
                  </a:cubicBezTo>
                  <a:cubicBezTo>
                    <a:pt x="283" y="93"/>
                    <a:pt x="283" y="93"/>
                    <a:pt x="283" y="93"/>
                  </a:cubicBezTo>
                  <a:cubicBezTo>
                    <a:pt x="283" y="94"/>
                    <a:pt x="283" y="94"/>
                    <a:pt x="283" y="94"/>
                  </a:cubicBezTo>
                  <a:lnTo>
                    <a:pt x="283" y="104"/>
                  </a:lnTo>
                  <a:close/>
                  <a:moveTo>
                    <a:pt x="350" y="104"/>
                  </a:moveTo>
                  <a:cubicBezTo>
                    <a:pt x="347" y="104"/>
                    <a:pt x="347" y="104"/>
                    <a:pt x="347" y="104"/>
                  </a:cubicBezTo>
                  <a:cubicBezTo>
                    <a:pt x="336" y="104"/>
                    <a:pt x="329" y="96"/>
                    <a:pt x="329" y="84"/>
                  </a:cubicBezTo>
                  <a:cubicBezTo>
                    <a:pt x="329" y="1"/>
                    <a:pt x="329" y="1"/>
                    <a:pt x="329" y="1"/>
                  </a:cubicBezTo>
                  <a:cubicBezTo>
                    <a:pt x="340" y="1"/>
                    <a:pt x="340" y="1"/>
                    <a:pt x="340" y="1"/>
                  </a:cubicBezTo>
                  <a:cubicBezTo>
                    <a:pt x="340" y="84"/>
                    <a:pt x="340" y="84"/>
                    <a:pt x="340" y="84"/>
                  </a:cubicBezTo>
                  <a:cubicBezTo>
                    <a:pt x="340" y="91"/>
                    <a:pt x="343" y="93"/>
                    <a:pt x="349" y="93"/>
                  </a:cubicBezTo>
                  <a:cubicBezTo>
                    <a:pt x="350" y="93"/>
                    <a:pt x="350" y="93"/>
                    <a:pt x="350" y="93"/>
                  </a:cubicBezTo>
                  <a:cubicBezTo>
                    <a:pt x="350" y="94"/>
                    <a:pt x="350" y="94"/>
                    <a:pt x="350" y="94"/>
                  </a:cubicBezTo>
                  <a:lnTo>
                    <a:pt x="350" y="104"/>
                  </a:lnTo>
                  <a:close/>
                </a:path>
              </a:pathLst>
            </a:custGeom>
            <a:solidFill>
              <a:srgbClr val="77787B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6"/>
            <p:cNvSpPr>
              <a:spLocks noEditPoints="1"/>
            </p:cNvSpPr>
            <p:nvPr/>
          </p:nvSpPr>
          <p:spPr bwMode="gray">
            <a:xfrm>
              <a:off x="7458075" y="4721225"/>
              <a:ext cx="101600" cy="55563"/>
            </a:xfrm>
            <a:custGeom>
              <a:avLst/>
              <a:gdLst>
                <a:gd name="T0" fmla="*/ 14 w 64"/>
                <a:gd name="T1" fmla="*/ 7 h 35"/>
                <a:gd name="T2" fmla="*/ 14 w 64"/>
                <a:gd name="T3" fmla="*/ 35 h 35"/>
                <a:gd name="T4" fmla="*/ 9 w 64"/>
                <a:gd name="T5" fmla="*/ 35 h 35"/>
                <a:gd name="T6" fmla="*/ 9 w 64"/>
                <a:gd name="T7" fmla="*/ 7 h 35"/>
                <a:gd name="T8" fmla="*/ 0 w 64"/>
                <a:gd name="T9" fmla="*/ 7 h 35"/>
                <a:gd name="T10" fmla="*/ 0 w 64"/>
                <a:gd name="T11" fmla="*/ 0 h 35"/>
                <a:gd name="T12" fmla="*/ 23 w 64"/>
                <a:gd name="T13" fmla="*/ 0 h 35"/>
                <a:gd name="T14" fmla="*/ 23 w 64"/>
                <a:gd name="T15" fmla="*/ 7 h 35"/>
                <a:gd name="T16" fmla="*/ 14 w 64"/>
                <a:gd name="T17" fmla="*/ 7 h 35"/>
                <a:gd name="T18" fmla="*/ 57 w 64"/>
                <a:gd name="T19" fmla="*/ 35 h 35"/>
                <a:gd name="T20" fmla="*/ 57 w 64"/>
                <a:gd name="T21" fmla="*/ 14 h 35"/>
                <a:gd name="T22" fmla="*/ 50 w 64"/>
                <a:gd name="T23" fmla="*/ 28 h 35"/>
                <a:gd name="T24" fmla="*/ 45 w 64"/>
                <a:gd name="T25" fmla="*/ 28 h 35"/>
                <a:gd name="T26" fmla="*/ 38 w 64"/>
                <a:gd name="T27" fmla="*/ 14 h 35"/>
                <a:gd name="T28" fmla="*/ 38 w 64"/>
                <a:gd name="T29" fmla="*/ 35 h 35"/>
                <a:gd name="T30" fmla="*/ 31 w 64"/>
                <a:gd name="T31" fmla="*/ 35 h 35"/>
                <a:gd name="T32" fmla="*/ 31 w 64"/>
                <a:gd name="T33" fmla="*/ 0 h 35"/>
                <a:gd name="T34" fmla="*/ 38 w 64"/>
                <a:gd name="T35" fmla="*/ 0 h 35"/>
                <a:gd name="T36" fmla="*/ 47 w 64"/>
                <a:gd name="T37" fmla="*/ 21 h 35"/>
                <a:gd name="T38" fmla="*/ 57 w 64"/>
                <a:gd name="T39" fmla="*/ 0 h 35"/>
                <a:gd name="T40" fmla="*/ 64 w 64"/>
                <a:gd name="T41" fmla="*/ 0 h 35"/>
                <a:gd name="T42" fmla="*/ 64 w 64"/>
                <a:gd name="T43" fmla="*/ 35 h 35"/>
                <a:gd name="T44" fmla="*/ 57 w 64"/>
                <a:gd name="T45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4" h="35">
                  <a:moveTo>
                    <a:pt x="14" y="7"/>
                  </a:moveTo>
                  <a:lnTo>
                    <a:pt x="14" y="35"/>
                  </a:lnTo>
                  <a:lnTo>
                    <a:pt x="9" y="35"/>
                  </a:lnTo>
                  <a:lnTo>
                    <a:pt x="9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23" y="0"/>
                  </a:lnTo>
                  <a:lnTo>
                    <a:pt x="23" y="7"/>
                  </a:lnTo>
                  <a:lnTo>
                    <a:pt x="14" y="7"/>
                  </a:lnTo>
                  <a:close/>
                  <a:moveTo>
                    <a:pt x="57" y="35"/>
                  </a:moveTo>
                  <a:lnTo>
                    <a:pt x="57" y="14"/>
                  </a:lnTo>
                  <a:lnTo>
                    <a:pt x="50" y="28"/>
                  </a:lnTo>
                  <a:lnTo>
                    <a:pt x="45" y="28"/>
                  </a:lnTo>
                  <a:lnTo>
                    <a:pt x="38" y="14"/>
                  </a:lnTo>
                  <a:lnTo>
                    <a:pt x="38" y="35"/>
                  </a:lnTo>
                  <a:lnTo>
                    <a:pt x="31" y="35"/>
                  </a:lnTo>
                  <a:lnTo>
                    <a:pt x="31" y="0"/>
                  </a:lnTo>
                  <a:lnTo>
                    <a:pt x="38" y="0"/>
                  </a:lnTo>
                  <a:lnTo>
                    <a:pt x="47" y="21"/>
                  </a:lnTo>
                  <a:lnTo>
                    <a:pt x="57" y="0"/>
                  </a:lnTo>
                  <a:lnTo>
                    <a:pt x="64" y="0"/>
                  </a:lnTo>
                  <a:lnTo>
                    <a:pt x="64" y="35"/>
                  </a:lnTo>
                  <a:lnTo>
                    <a:pt x="57" y="35"/>
                  </a:lnTo>
                  <a:close/>
                </a:path>
              </a:pathLst>
            </a:custGeom>
            <a:solidFill>
              <a:srgbClr val="41404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7"/>
            <p:cNvSpPr>
              <a:spLocks noEditPoints="1"/>
            </p:cNvSpPr>
            <p:nvPr/>
          </p:nvSpPr>
          <p:spPr bwMode="gray">
            <a:xfrm>
              <a:off x="5591175" y="3467100"/>
              <a:ext cx="1060450" cy="950913"/>
            </a:xfrm>
            <a:custGeom>
              <a:avLst/>
              <a:gdLst>
                <a:gd name="T0" fmla="*/ 282 w 282"/>
                <a:gd name="T1" fmla="*/ 55 h 252"/>
                <a:gd name="T2" fmla="*/ 256 w 282"/>
                <a:gd name="T3" fmla="*/ 70 h 252"/>
                <a:gd name="T4" fmla="*/ 212 w 282"/>
                <a:gd name="T5" fmla="*/ 26 h 252"/>
                <a:gd name="T6" fmla="*/ 227 w 282"/>
                <a:gd name="T7" fmla="*/ 0 h 252"/>
                <a:gd name="T8" fmla="*/ 282 w 282"/>
                <a:gd name="T9" fmla="*/ 55 h 252"/>
                <a:gd name="T10" fmla="*/ 30 w 282"/>
                <a:gd name="T11" fmla="*/ 131 h 252"/>
                <a:gd name="T12" fmla="*/ 0 w 282"/>
                <a:gd name="T13" fmla="*/ 131 h 252"/>
                <a:gd name="T14" fmla="*/ 21 w 282"/>
                <a:gd name="T15" fmla="*/ 207 h 252"/>
                <a:gd name="T16" fmla="*/ 47 w 282"/>
                <a:gd name="T17" fmla="*/ 192 h 252"/>
                <a:gd name="T18" fmla="*/ 30 w 282"/>
                <a:gd name="T19" fmla="*/ 131 h 252"/>
                <a:gd name="T20" fmla="*/ 105 w 282"/>
                <a:gd name="T21" fmla="*/ 51 h 252"/>
                <a:gd name="T22" fmla="*/ 91 w 282"/>
                <a:gd name="T23" fmla="*/ 26 h 252"/>
                <a:gd name="T24" fmla="*/ 30 w 282"/>
                <a:gd name="T25" fmla="*/ 131 h 252"/>
                <a:gd name="T26" fmla="*/ 59 w 282"/>
                <a:gd name="T27" fmla="*/ 131 h 252"/>
                <a:gd name="T28" fmla="*/ 105 w 282"/>
                <a:gd name="T29" fmla="*/ 51 h 252"/>
                <a:gd name="T30" fmla="*/ 71 w 282"/>
                <a:gd name="T31" fmla="*/ 177 h 252"/>
                <a:gd name="T32" fmla="*/ 47 w 282"/>
                <a:gd name="T33" fmla="*/ 192 h 252"/>
                <a:gd name="T34" fmla="*/ 151 w 282"/>
                <a:gd name="T35" fmla="*/ 252 h 252"/>
                <a:gd name="T36" fmla="*/ 151 w 282"/>
                <a:gd name="T37" fmla="*/ 223 h 252"/>
                <a:gd name="T38" fmla="*/ 71 w 282"/>
                <a:gd name="T39" fmla="*/ 17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2" h="252">
                  <a:moveTo>
                    <a:pt x="282" y="55"/>
                  </a:moveTo>
                  <a:cubicBezTo>
                    <a:pt x="256" y="70"/>
                    <a:pt x="256" y="70"/>
                    <a:pt x="256" y="70"/>
                  </a:cubicBezTo>
                  <a:cubicBezTo>
                    <a:pt x="245" y="52"/>
                    <a:pt x="230" y="37"/>
                    <a:pt x="212" y="26"/>
                  </a:cubicBezTo>
                  <a:cubicBezTo>
                    <a:pt x="227" y="0"/>
                    <a:pt x="227" y="0"/>
                    <a:pt x="227" y="0"/>
                  </a:cubicBezTo>
                  <a:cubicBezTo>
                    <a:pt x="250" y="14"/>
                    <a:pt x="269" y="33"/>
                    <a:pt x="282" y="55"/>
                  </a:cubicBezTo>
                  <a:close/>
                  <a:moveTo>
                    <a:pt x="30" y="131"/>
                  </a:moveTo>
                  <a:cubicBezTo>
                    <a:pt x="0" y="131"/>
                    <a:pt x="0" y="131"/>
                    <a:pt x="0" y="131"/>
                  </a:cubicBezTo>
                  <a:cubicBezTo>
                    <a:pt x="0" y="158"/>
                    <a:pt x="8" y="184"/>
                    <a:pt x="21" y="207"/>
                  </a:cubicBezTo>
                  <a:cubicBezTo>
                    <a:pt x="47" y="192"/>
                    <a:pt x="47" y="192"/>
                    <a:pt x="47" y="192"/>
                  </a:cubicBezTo>
                  <a:cubicBezTo>
                    <a:pt x="36" y="174"/>
                    <a:pt x="30" y="153"/>
                    <a:pt x="30" y="131"/>
                  </a:cubicBezTo>
                  <a:close/>
                  <a:moveTo>
                    <a:pt x="105" y="51"/>
                  </a:moveTo>
                  <a:cubicBezTo>
                    <a:pt x="91" y="26"/>
                    <a:pt x="91" y="26"/>
                    <a:pt x="91" y="26"/>
                  </a:cubicBezTo>
                  <a:cubicBezTo>
                    <a:pt x="54" y="47"/>
                    <a:pt x="30" y="86"/>
                    <a:pt x="30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97"/>
                    <a:pt x="77" y="67"/>
                    <a:pt x="105" y="51"/>
                  </a:cubicBezTo>
                  <a:close/>
                  <a:moveTo>
                    <a:pt x="71" y="177"/>
                  </a:moveTo>
                  <a:cubicBezTo>
                    <a:pt x="47" y="192"/>
                    <a:pt x="47" y="192"/>
                    <a:pt x="47" y="192"/>
                  </a:cubicBezTo>
                  <a:cubicBezTo>
                    <a:pt x="68" y="228"/>
                    <a:pt x="106" y="252"/>
                    <a:pt x="151" y="252"/>
                  </a:cubicBezTo>
                  <a:cubicBezTo>
                    <a:pt x="151" y="223"/>
                    <a:pt x="151" y="223"/>
                    <a:pt x="151" y="223"/>
                  </a:cubicBezTo>
                  <a:cubicBezTo>
                    <a:pt x="117" y="223"/>
                    <a:pt x="87" y="205"/>
                    <a:pt x="71" y="177"/>
                  </a:cubicBezTo>
                  <a:close/>
                </a:path>
              </a:pathLst>
            </a:custGeom>
            <a:solidFill>
              <a:srgbClr val="ACDA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8"/>
            <p:cNvSpPr>
              <a:spLocks noEditPoints="1"/>
            </p:cNvSpPr>
            <p:nvPr/>
          </p:nvSpPr>
          <p:spPr bwMode="gray">
            <a:xfrm>
              <a:off x="5591175" y="3390900"/>
              <a:ext cx="854075" cy="1136650"/>
            </a:xfrm>
            <a:custGeom>
              <a:avLst/>
              <a:gdLst>
                <a:gd name="T0" fmla="*/ 21 w 227"/>
                <a:gd name="T1" fmla="*/ 227 h 301"/>
                <a:gd name="T2" fmla="*/ 47 w 227"/>
                <a:gd name="T3" fmla="*/ 212 h 301"/>
                <a:gd name="T4" fmla="*/ 151 w 227"/>
                <a:gd name="T5" fmla="*/ 272 h 301"/>
                <a:gd name="T6" fmla="*/ 212 w 227"/>
                <a:gd name="T7" fmla="*/ 255 h 301"/>
                <a:gd name="T8" fmla="*/ 227 w 227"/>
                <a:gd name="T9" fmla="*/ 281 h 301"/>
                <a:gd name="T10" fmla="*/ 151 w 227"/>
                <a:gd name="T11" fmla="*/ 301 h 301"/>
                <a:gd name="T12" fmla="*/ 21 w 227"/>
                <a:gd name="T13" fmla="*/ 227 h 301"/>
                <a:gd name="T14" fmla="*/ 151 w 227"/>
                <a:gd name="T15" fmla="*/ 30 h 301"/>
                <a:gd name="T16" fmla="*/ 212 w 227"/>
                <a:gd name="T17" fmla="*/ 46 h 301"/>
                <a:gd name="T18" fmla="*/ 227 w 227"/>
                <a:gd name="T19" fmla="*/ 20 h 301"/>
                <a:gd name="T20" fmla="*/ 151 w 227"/>
                <a:gd name="T21" fmla="*/ 0 h 301"/>
                <a:gd name="T22" fmla="*/ 0 w 227"/>
                <a:gd name="T23" fmla="*/ 151 h 301"/>
                <a:gd name="T24" fmla="*/ 30 w 227"/>
                <a:gd name="T25" fmla="*/ 151 h 301"/>
                <a:gd name="T26" fmla="*/ 151 w 227"/>
                <a:gd name="T27" fmla="*/ 3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7" h="301">
                  <a:moveTo>
                    <a:pt x="21" y="227"/>
                  </a:moveTo>
                  <a:cubicBezTo>
                    <a:pt x="47" y="212"/>
                    <a:pt x="47" y="212"/>
                    <a:pt x="47" y="212"/>
                  </a:cubicBezTo>
                  <a:cubicBezTo>
                    <a:pt x="68" y="248"/>
                    <a:pt x="106" y="272"/>
                    <a:pt x="151" y="272"/>
                  </a:cubicBezTo>
                  <a:cubicBezTo>
                    <a:pt x="173" y="272"/>
                    <a:pt x="194" y="266"/>
                    <a:pt x="212" y="255"/>
                  </a:cubicBezTo>
                  <a:cubicBezTo>
                    <a:pt x="227" y="281"/>
                    <a:pt x="227" y="281"/>
                    <a:pt x="227" y="281"/>
                  </a:cubicBezTo>
                  <a:cubicBezTo>
                    <a:pt x="204" y="294"/>
                    <a:pt x="179" y="301"/>
                    <a:pt x="151" y="301"/>
                  </a:cubicBezTo>
                  <a:cubicBezTo>
                    <a:pt x="96" y="301"/>
                    <a:pt x="47" y="271"/>
                    <a:pt x="21" y="227"/>
                  </a:cubicBezTo>
                  <a:close/>
                  <a:moveTo>
                    <a:pt x="151" y="30"/>
                  </a:moveTo>
                  <a:cubicBezTo>
                    <a:pt x="173" y="30"/>
                    <a:pt x="194" y="36"/>
                    <a:pt x="212" y="46"/>
                  </a:cubicBezTo>
                  <a:cubicBezTo>
                    <a:pt x="227" y="20"/>
                    <a:pt x="227" y="20"/>
                    <a:pt x="227" y="20"/>
                  </a:cubicBezTo>
                  <a:cubicBezTo>
                    <a:pt x="205" y="7"/>
                    <a:pt x="179" y="0"/>
                    <a:pt x="151" y="0"/>
                  </a:cubicBezTo>
                  <a:cubicBezTo>
                    <a:pt x="68" y="0"/>
                    <a:pt x="0" y="68"/>
                    <a:pt x="0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84"/>
                    <a:pt x="84" y="30"/>
                    <a:pt x="151" y="30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9"/>
            <p:cNvSpPr>
              <a:spLocks noEditPoints="1"/>
            </p:cNvSpPr>
            <p:nvPr/>
          </p:nvSpPr>
          <p:spPr bwMode="gray">
            <a:xfrm>
              <a:off x="5811838" y="3609975"/>
              <a:ext cx="915987" cy="698500"/>
            </a:xfrm>
            <a:custGeom>
              <a:avLst/>
              <a:gdLst>
                <a:gd name="T0" fmla="*/ 197 w 243"/>
                <a:gd name="T1" fmla="*/ 32 h 185"/>
                <a:gd name="T2" fmla="*/ 223 w 243"/>
                <a:gd name="T3" fmla="*/ 17 h 185"/>
                <a:gd name="T4" fmla="*/ 243 w 243"/>
                <a:gd name="T5" fmla="*/ 93 h 185"/>
                <a:gd name="T6" fmla="*/ 223 w 243"/>
                <a:gd name="T7" fmla="*/ 168 h 185"/>
                <a:gd name="T8" fmla="*/ 197 w 243"/>
                <a:gd name="T9" fmla="*/ 153 h 185"/>
                <a:gd name="T10" fmla="*/ 213 w 243"/>
                <a:gd name="T11" fmla="*/ 93 h 185"/>
                <a:gd name="T12" fmla="*/ 197 w 243"/>
                <a:gd name="T13" fmla="*/ 32 h 185"/>
                <a:gd name="T14" fmla="*/ 178 w 243"/>
                <a:gd name="T15" fmla="*/ 178 h 185"/>
                <a:gd name="T16" fmla="*/ 158 w 243"/>
                <a:gd name="T17" fmla="*/ 158 h 185"/>
                <a:gd name="T18" fmla="*/ 92 w 243"/>
                <a:gd name="T19" fmla="*/ 185 h 185"/>
                <a:gd name="T20" fmla="*/ 0 w 243"/>
                <a:gd name="T21" fmla="*/ 93 h 185"/>
                <a:gd name="T22" fmla="*/ 92 w 243"/>
                <a:gd name="T23" fmla="*/ 0 h 185"/>
                <a:gd name="T24" fmla="*/ 184 w 243"/>
                <a:gd name="T25" fmla="*/ 93 h 185"/>
                <a:gd name="T26" fmla="*/ 172 w 243"/>
                <a:gd name="T27" fmla="*/ 139 h 185"/>
                <a:gd name="T28" fmla="*/ 197 w 243"/>
                <a:gd name="T29" fmla="*/ 153 h 185"/>
                <a:gd name="T30" fmla="*/ 178 w 243"/>
                <a:gd name="T31" fmla="*/ 178 h 185"/>
                <a:gd name="T32" fmla="*/ 155 w 243"/>
                <a:gd name="T33" fmla="*/ 93 h 185"/>
                <a:gd name="T34" fmla="*/ 92 w 243"/>
                <a:gd name="T35" fmla="*/ 30 h 185"/>
                <a:gd name="T36" fmla="*/ 29 w 243"/>
                <a:gd name="T37" fmla="*/ 93 h 185"/>
                <a:gd name="T38" fmla="*/ 92 w 243"/>
                <a:gd name="T39" fmla="*/ 156 h 185"/>
                <a:gd name="T40" fmla="*/ 155 w 243"/>
                <a:gd name="T41" fmla="*/ 93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43" h="185">
                  <a:moveTo>
                    <a:pt x="197" y="32"/>
                  </a:moveTo>
                  <a:cubicBezTo>
                    <a:pt x="223" y="17"/>
                    <a:pt x="223" y="17"/>
                    <a:pt x="223" y="17"/>
                  </a:cubicBezTo>
                  <a:cubicBezTo>
                    <a:pt x="235" y="40"/>
                    <a:pt x="243" y="65"/>
                    <a:pt x="243" y="93"/>
                  </a:cubicBezTo>
                  <a:cubicBezTo>
                    <a:pt x="243" y="120"/>
                    <a:pt x="235" y="146"/>
                    <a:pt x="223" y="168"/>
                  </a:cubicBezTo>
                  <a:cubicBezTo>
                    <a:pt x="197" y="153"/>
                    <a:pt x="197" y="153"/>
                    <a:pt x="197" y="153"/>
                  </a:cubicBezTo>
                  <a:cubicBezTo>
                    <a:pt x="207" y="135"/>
                    <a:pt x="213" y="115"/>
                    <a:pt x="213" y="93"/>
                  </a:cubicBezTo>
                  <a:cubicBezTo>
                    <a:pt x="213" y="71"/>
                    <a:pt x="207" y="50"/>
                    <a:pt x="197" y="32"/>
                  </a:cubicBezTo>
                  <a:close/>
                  <a:moveTo>
                    <a:pt x="178" y="178"/>
                  </a:moveTo>
                  <a:cubicBezTo>
                    <a:pt x="158" y="158"/>
                    <a:pt x="158" y="158"/>
                    <a:pt x="158" y="158"/>
                  </a:cubicBezTo>
                  <a:cubicBezTo>
                    <a:pt x="141" y="175"/>
                    <a:pt x="118" y="185"/>
                    <a:pt x="92" y="185"/>
                  </a:cubicBezTo>
                  <a:cubicBezTo>
                    <a:pt x="41" y="185"/>
                    <a:pt x="0" y="144"/>
                    <a:pt x="0" y="93"/>
                  </a:cubicBezTo>
                  <a:cubicBezTo>
                    <a:pt x="0" y="42"/>
                    <a:pt x="41" y="0"/>
                    <a:pt x="92" y="0"/>
                  </a:cubicBezTo>
                  <a:cubicBezTo>
                    <a:pt x="143" y="0"/>
                    <a:pt x="184" y="42"/>
                    <a:pt x="184" y="93"/>
                  </a:cubicBezTo>
                  <a:cubicBezTo>
                    <a:pt x="184" y="110"/>
                    <a:pt x="180" y="125"/>
                    <a:pt x="172" y="139"/>
                  </a:cubicBezTo>
                  <a:cubicBezTo>
                    <a:pt x="197" y="153"/>
                    <a:pt x="197" y="153"/>
                    <a:pt x="197" y="153"/>
                  </a:cubicBezTo>
                  <a:cubicBezTo>
                    <a:pt x="192" y="162"/>
                    <a:pt x="185" y="171"/>
                    <a:pt x="178" y="178"/>
                  </a:cubicBezTo>
                  <a:close/>
                  <a:moveTo>
                    <a:pt x="155" y="93"/>
                  </a:moveTo>
                  <a:cubicBezTo>
                    <a:pt x="155" y="58"/>
                    <a:pt x="127" y="30"/>
                    <a:pt x="92" y="30"/>
                  </a:cubicBezTo>
                  <a:cubicBezTo>
                    <a:pt x="57" y="30"/>
                    <a:pt x="29" y="58"/>
                    <a:pt x="29" y="93"/>
                  </a:cubicBezTo>
                  <a:cubicBezTo>
                    <a:pt x="29" y="128"/>
                    <a:pt x="57" y="156"/>
                    <a:pt x="92" y="156"/>
                  </a:cubicBezTo>
                  <a:cubicBezTo>
                    <a:pt x="127" y="156"/>
                    <a:pt x="155" y="128"/>
                    <a:pt x="155" y="93"/>
                  </a:cubicBezTo>
                  <a:close/>
                </a:path>
              </a:pathLst>
            </a:custGeom>
            <a:solidFill>
              <a:srgbClr val="743C9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0" name="Rectangle 89"/>
          <p:cNvSpPr/>
          <p:nvPr/>
        </p:nvSpPr>
        <p:spPr bwMode="gray">
          <a:xfrm>
            <a:off x="1" y="6410036"/>
            <a:ext cx="9144000" cy="447964"/>
          </a:xfrm>
          <a:prstGeom prst="rect">
            <a:avLst/>
          </a:prstGeom>
          <a:solidFill>
            <a:srgbClr val="EBEBE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80866" y="6523141"/>
            <a:ext cx="2789546" cy="230832"/>
          </a:xfrm>
          <a:prstGeom prst="rect">
            <a:avLst/>
          </a:prstGeom>
          <a:ln>
            <a:noFill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900" dirty="0" smtClean="0">
                <a:solidFill>
                  <a:srgbClr val="1A1A1A"/>
                </a:solidFill>
                <a:ea typeface="Arial" charset="0"/>
                <a:cs typeface="Arial" charset="0"/>
              </a:rPr>
              <a:t>Copyright © 2016 QuintilesIMS. All rights reserved.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9662160" y="0"/>
            <a:ext cx="297180" cy="297180"/>
          </a:xfrm>
          <a:prstGeom prst="rect">
            <a:avLst/>
          </a:prstGeom>
          <a:solidFill>
            <a:srgbClr val="BA0C2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 bwMode="gray">
          <a:xfrm>
            <a:off x="9662160" y="437388"/>
            <a:ext cx="297180" cy="29718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 bwMode="gray">
          <a:xfrm>
            <a:off x="9662160" y="874776"/>
            <a:ext cx="297180" cy="297180"/>
          </a:xfrm>
          <a:prstGeom prst="rect">
            <a:avLst/>
          </a:prstGeom>
          <a:solidFill>
            <a:srgbClr val="33333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gray">
          <a:xfrm>
            <a:off x="9662160" y="1312164"/>
            <a:ext cx="297180" cy="297180"/>
          </a:xfrm>
          <a:prstGeom prst="rect">
            <a:avLst/>
          </a:prstGeom>
          <a:solidFill>
            <a:srgbClr val="FFCF3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 bwMode="gray">
          <a:xfrm>
            <a:off x="9662160" y="1749552"/>
            <a:ext cx="297180" cy="297180"/>
          </a:xfrm>
          <a:prstGeom prst="rect">
            <a:avLst/>
          </a:prstGeom>
          <a:solidFill>
            <a:srgbClr val="ED8B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 bwMode="gray">
          <a:xfrm>
            <a:off x="9662160" y="2186940"/>
            <a:ext cx="297180" cy="297180"/>
          </a:xfrm>
          <a:prstGeom prst="rect">
            <a:avLst/>
          </a:prstGeom>
          <a:solidFill>
            <a:srgbClr val="E3520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 bwMode="gray">
          <a:xfrm>
            <a:off x="9662160" y="2624328"/>
            <a:ext cx="297180" cy="297180"/>
          </a:xfrm>
          <a:prstGeom prst="rect">
            <a:avLst/>
          </a:prstGeom>
          <a:solidFill>
            <a:srgbClr val="EC2B9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 bwMode="gray">
          <a:xfrm>
            <a:off x="9662160" y="3499104"/>
            <a:ext cx="297180" cy="297180"/>
          </a:xfrm>
          <a:prstGeom prst="rect">
            <a:avLst/>
          </a:prstGeom>
          <a:solidFill>
            <a:srgbClr val="6D207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 bwMode="gray">
          <a:xfrm>
            <a:off x="9662160" y="3061716"/>
            <a:ext cx="297180" cy="297180"/>
          </a:xfrm>
          <a:prstGeom prst="rect">
            <a:avLst/>
          </a:prstGeom>
          <a:solidFill>
            <a:srgbClr val="AE257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 bwMode="gray">
          <a:xfrm>
            <a:off x="9662160" y="3936492"/>
            <a:ext cx="297180" cy="297180"/>
          </a:xfrm>
          <a:prstGeom prst="rect">
            <a:avLst/>
          </a:prstGeom>
          <a:solidFill>
            <a:srgbClr val="50077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 bwMode="gray">
          <a:xfrm>
            <a:off x="9662160" y="4373880"/>
            <a:ext cx="297180" cy="297180"/>
          </a:xfrm>
          <a:prstGeom prst="rect">
            <a:avLst/>
          </a:prstGeom>
          <a:solidFill>
            <a:srgbClr val="32B5F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 bwMode="gray">
          <a:xfrm>
            <a:off x="9662160" y="4811268"/>
            <a:ext cx="297180" cy="297180"/>
          </a:xfrm>
          <a:prstGeom prst="rect">
            <a:avLst/>
          </a:prstGeom>
          <a:solidFill>
            <a:srgbClr val="297DF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Rectangle 24"/>
          <p:cNvSpPr/>
          <p:nvPr/>
        </p:nvSpPr>
        <p:spPr bwMode="gray">
          <a:xfrm>
            <a:off x="9662160" y="5248656"/>
            <a:ext cx="297180" cy="297180"/>
          </a:xfrm>
          <a:prstGeom prst="rect">
            <a:avLst/>
          </a:prstGeom>
          <a:solidFill>
            <a:srgbClr val="004C9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6" name="Rectangle 25"/>
          <p:cNvSpPr/>
          <p:nvPr/>
        </p:nvSpPr>
        <p:spPr bwMode="gray">
          <a:xfrm>
            <a:off x="9662160" y="5686044"/>
            <a:ext cx="297180" cy="297180"/>
          </a:xfrm>
          <a:prstGeom prst="rect">
            <a:avLst/>
          </a:prstGeom>
          <a:solidFill>
            <a:srgbClr val="B5BD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Rectangle 26"/>
          <p:cNvSpPr/>
          <p:nvPr/>
        </p:nvSpPr>
        <p:spPr bwMode="gray">
          <a:xfrm>
            <a:off x="9662160" y="6123432"/>
            <a:ext cx="297180" cy="297180"/>
          </a:xfrm>
          <a:prstGeom prst="rect">
            <a:avLst/>
          </a:prstGeom>
          <a:solidFill>
            <a:srgbClr val="84BD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8" name="Rectangle 27"/>
          <p:cNvSpPr/>
          <p:nvPr/>
        </p:nvSpPr>
        <p:spPr bwMode="gray">
          <a:xfrm>
            <a:off x="9662160" y="6560820"/>
            <a:ext cx="297180" cy="297180"/>
          </a:xfrm>
          <a:prstGeom prst="rect">
            <a:avLst/>
          </a:prstGeom>
          <a:solidFill>
            <a:srgbClr val="43B64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ontent Slide_w/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3"/>
          <p:cNvSpPr>
            <a:spLocks noGrp="1"/>
          </p:cNvSpPr>
          <p:nvPr>
            <p:ph type="dt" sz="half" idx="11"/>
          </p:nvPr>
        </p:nvSpPr>
        <p:spPr>
          <a:xfrm>
            <a:off x="401784" y="6666344"/>
            <a:ext cx="420255" cy="140855"/>
          </a:xfrm>
          <a:prstGeom prst="rect">
            <a:avLst/>
          </a:prstGeom>
        </p:spPr>
        <p:txBody>
          <a:bodyPr/>
          <a:lstStyle>
            <a:lvl1pPr>
              <a:defRPr sz="4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Rectangle 5"/>
          <p:cNvSpPr/>
          <p:nvPr/>
        </p:nvSpPr>
        <p:spPr bwMode="white">
          <a:xfrm>
            <a:off x="332509" y="6650182"/>
            <a:ext cx="572655" cy="207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234275" y="6473951"/>
            <a:ext cx="6309360" cy="384048"/>
          </a:xfrm>
          <a:prstGeom prst="rect">
            <a:avLst/>
          </a:prstGeom>
        </p:spPr>
        <p:txBody>
          <a:bodyPr tIns="0"/>
          <a:lstStyle>
            <a:lvl1pPr algn="l">
              <a:defRPr sz="7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6"/>
          <p:cNvSpPr txBox="1">
            <a:spLocks/>
          </p:cNvSpPr>
          <p:nvPr/>
        </p:nvSpPr>
        <p:spPr>
          <a:xfrm>
            <a:off x="6786565" y="6424614"/>
            <a:ext cx="2133600" cy="228600"/>
          </a:xfrm>
          <a:prstGeom prst="rect">
            <a:avLst/>
          </a:prstGeom>
        </p:spPr>
        <p:txBody>
          <a:bodyPr anchor="ctr"/>
          <a:lstStyle/>
          <a:p>
            <a:pPr algn="r"/>
            <a:fld id="{279D7C8C-B060-4B2B-A3CF-C9EB1D14E66A}" type="slidenum">
              <a:rPr lang="en-US" sz="1000" b="1">
                <a:solidFill>
                  <a:schemeClr val="tx1"/>
                </a:solidFill>
              </a:rPr>
              <a:pPr algn="r"/>
              <a:t>‹#›</a:t>
            </a:fld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 bwMode="gray">
          <a:xfrm>
            <a:off x="9662160" y="0"/>
            <a:ext cx="297180" cy="297180"/>
          </a:xfrm>
          <a:prstGeom prst="rect">
            <a:avLst/>
          </a:prstGeom>
          <a:solidFill>
            <a:srgbClr val="BA0C2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gray">
          <a:xfrm>
            <a:off x="9662160" y="437388"/>
            <a:ext cx="297180" cy="29718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 bwMode="gray">
          <a:xfrm>
            <a:off x="9662160" y="874776"/>
            <a:ext cx="297180" cy="297180"/>
          </a:xfrm>
          <a:prstGeom prst="rect">
            <a:avLst/>
          </a:prstGeom>
          <a:solidFill>
            <a:srgbClr val="33333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 bwMode="gray">
          <a:xfrm>
            <a:off x="9662160" y="1312164"/>
            <a:ext cx="297180" cy="297180"/>
          </a:xfrm>
          <a:prstGeom prst="rect">
            <a:avLst/>
          </a:prstGeom>
          <a:solidFill>
            <a:srgbClr val="FFCF3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 bwMode="gray">
          <a:xfrm>
            <a:off x="9662160" y="1749552"/>
            <a:ext cx="297180" cy="297180"/>
          </a:xfrm>
          <a:prstGeom prst="rect">
            <a:avLst/>
          </a:prstGeom>
          <a:solidFill>
            <a:srgbClr val="ED8B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 bwMode="gray">
          <a:xfrm>
            <a:off x="9662160" y="2186940"/>
            <a:ext cx="297180" cy="297180"/>
          </a:xfrm>
          <a:prstGeom prst="rect">
            <a:avLst/>
          </a:prstGeom>
          <a:solidFill>
            <a:srgbClr val="E3520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 bwMode="gray">
          <a:xfrm>
            <a:off x="9662160" y="2624328"/>
            <a:ext cx="297180" cy="297180"/>
          </a:xfrm>
          <a:prstGeom prst="rect">
            <a:avLst/>
          </a:prstGeom>
          <a:solidFill>
            <a:srgbClr val="EC2B9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gray">
          <a:xfrm>
            <a:off x="9662160" y="3499104"/>
            <a:ext cx="297180" cy="297180"/>
          </a:xfrm>
          <a:prstGeom prst="rect">
            <a:avLst/>
          </a:prstGeom>
          <a:solidFill>
            <a:srgbClr val="6D207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 bwMode="gray">
          <a:xfrm>
            <a:off x="9662160" y="3061716"/>
            <a:ext cx="297180" cy="297180"/>
          </a:xfrm>
          <a:prstGeom prst="rect">
            <a:avLst/>
          </a:prstGeom>
          <a:solidFill>
            <a:srgbClr val="AE257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 bwMode="gray">
          <a:xfrm>
            <a:off x="9662160" y="3936492"/>
            <a:ext cx="297180" cy="297180"/>
          </a:xfrm>
          <a:prstGeom prst="rect">
            <a:avLst/>
          </a:prstGeom>
          <a:solidFill>
            <a:srgbClr val="50077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 bwMode="gray">
          <a:xfrm>
            <a:off x="9662160" y="4373880"/>
            <a:ext cx="297180" cy="297180"/>
          </a:xfrm>
          <a:prstGeom prst="rect">
            <a:avLst/>
          </a:prstGeom>
          <a:solidFill>
            <a:srgbClr val="32B5F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 bwMode="gray">
          <a:xfrm>
            <a:off x="9662160" y="4811268"/>
            <a:ext cx="297180" cy="297180"/>
          </a:xfrm>
          <a:prstGeom prst="rect">
            <a:avLst/>
          </a:prstGeom>
          <a:solidFill>
            <a:srgbClr val="297DF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 bwMode="gray">
          <a:xfrm>
            <a:off x="9662160" y="5248656"/>
            <a:ext cx="297180" cy="297180"/>
          </a:xfrm>
          <a:prstGeom prst="rect">
            <a:avLst/>
          </a:prstGeom>
          <a:solidFill>
            <a:srgbClr val="004C9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 bwMode="gray">
          <a:xfrm>
            <a:off x="9662160" y="5686044"/>
            <a:ext cx="297180" cy="297180"/>
          </a:xfrm>
          <a:prstGeom prst="rect">
            <a:avLst/>
          </a:prstGeom>
          <a:solidFill>
            <a:srgbClr val="B5BD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 bwMode="gray">
          <a:xfrm>
            <a:off x="9662160" y="6123432"/>
            <a:ext cx="297180" cy="297180"/>
          </a:xfrm>
          <a:prstGeom prst="rect">
            <a:avLst/>
          </a:prstGeom>
          <a:solidFill>
            <a:srgbClr val="84BD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 bwMode="gray">
          <a:xfrm>
            <a:off x="9662160" y="6560820"/>
            <a:ext cx="297180" cy="297180"/>
          </a:xfrm>
          <a:prstGeom prst="rect">
            <a:avLst/>
          </a:prstGeom>
          <a:solidFill>
            <a:srgbClr val="43B64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6657110"/>
            <a:ext cx="272473" cy="122381"/>
          </a:xfrm>
          <a:prstGeom prst="rect">
            <a:avLst/>
          </a:prstGeom>
        </p:spPr>
        <p:txBody>
          <a:bodyPr/>
          <a:lstStyle>
            <a:lvl1pPr>
              <a:defRPr sz="400">
                <a:solidFill>
                  <a:srgbClr val="FDFCFB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12526"/>
            <a:ext cx="9144000" cy="1345474"/>
          </a:xfrm>
          <a:prstGeom prst="rect">
            <a:avLst/>
          </a:prstGeom>
        </p:spPr>
      </p:pic>
      <p:sp>
        <p:nvSpPr>
          <p:cNvPr id="60" name="Rectangle 59"/>
          <p:cNvSpPr/>
          <p:nvPr/>
        </p:nvSpPr>
        <p:spPr bwMode="gray">
          <a:xfrm>
            <a:off x="0" y="1"/>
            <a:ext cx="9144000" cy="2042764"/>
          </a:xfrm>
          <a:prstGeom prst="rect">
            <a:avLst/>
          </a:prstGeom>
          <a:solidFill>
            <a:srgbClr val="EBEBED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384810" y="608965"/>
            <a:ext cx="8348472" cy="1325880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defRPr sz="2400" b="1">
                <a:solidFill>
                  <a:schemeClr val="tx2"/>
                </a:solidFill>
                <a:latin typeface="+mj-lt"/>
                <a:cs typeface="Georgia"/>
              </a:defRPr>
            </a:lvl1pPr>
          </a:lstStyle>
          <a:p>
            <a:r>
              <a:rPr lang="en-US" dirty="0" smtClean="0"/>
              <a:t>Divider 24pt Arial Bold Title Case</a:t>
            </a: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826327" y="6473951"/>
            <a:ext cx="5715000" cy="384048"/>
          </a:xfrm>
          <a:prstGeom prst="rect">
            <a:avLst/>
          </a:prstGeom>
        </p:spPr>
        <p:txBody>
          <a:bodyPr tIns="0"/>
          <a:lstStyle>
            <a:lvl1pPr algn="l">
              <a:defRPr sz="700" dirty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4" name="Slide Number Placeholder 6"/>
          <p:cNvSpPr txBox="1">
            <a:spLocks/>
          </p:cNvSpPr>
          <p:nvPr/>
        </p:nvSpPr>
        <p:spPr>
          <a:xfrm>
            <a:off x="6786565" y="6480030"/>
            <a:ext cx="2133600" cy="228600"/>
          </a:xfrm>
          <a:prstGeom prst="rect">
            <a:avLst/>
          </a:prstGeom>
        </p:spPr>
        <p:txBody>
          <a:bodyPr anchor="ctr"/>
          <a:lstStyle/>
          <a:p>
            <a:pPr algn="r"/>
            <a:fld id="{279D7C8C-B060-4B2B-A3CF-C9EB1D14E66A}" type="slidenum">
              <a:rPr lang="en-US" sz="1000" b="1">
                <a:solidFill>
                  <a:schemeClr val="tx1"/>
                </a:solidFill>
              </a:rPr>
              <a:pPr algn="r"/>
              <a:t>‹#›</a:t>
            </a:fld>
            <a:endParaRPr lang="en-US" sz="1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ou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1154"/>
            <a:ext cx="9144000" cy="4715691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34275" y="6473951"/>
            <a:ext cx="6309360" cy="384048"/>
          </a:xfrm>
          <a:prstGeom prst="rect">
            <a:avLst/>
          </a:prstGeom>
          <a:noFill/>
        </p:spPr>
        <p:txBody>
          <a:bodyPr tIns="0">
            <a:noAutofit/>
          </a:bodyPr>
          <a:lstStyle>
            <a:lvl1pPr algn="l">
              <a:defRPr sz="7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643935" y="1790723"/>
            <a:ext cx="7848600" cy="387116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lnSpc>
                <a:spcPct val="110000"/>
              </a:lnSpc>
              <a:defRPr sz="2400" i="0" baseline="0">
                <a:solidFill>
                  <a:schemeClr val="bg1"/>
                </a:solidFill>
                <a:latin typeface="+mj-lt"/>
                <a:cs typeface="Georgia"/>
              </a:defRPr>
            </a:lvl1pPr>
          </a:lstStyle>
          <a:p>
            <a:r>
              <a:rPr lang="en-US" dirty="0" smtClean="0"/>
              <a:t>Thought slide 24pt Arial sentence case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>
          <a:xfrm>
            <a:off x="494145" y="6670965"/>
            <a:ext cx="272473" cy="168563"/>
          </a:xfrm>
          <a:prstGeom prst="rect">
            <a:avLst/>
          </a:prstGeom>
        </p:spPr>
        <p:txBody>
          <a:bodyPr/>
          <a:lstStyle>
            <a:lvl1pPr>
              <a:defRPr sz="4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73378" y="6674938"/>
            <a:ext cx="298037" cy="146114"/>
          </a:xfrm>
          <a:prstGeom prst="rect">
            <a:avLst/>
          </a:prstGeom>
        </p:spPr>
        <p:txBody>
          <a:bodyPr tIns="0"/>
          <a:lstStyle>
            <a:lvl1pPr algn="l">
              <a:defRPr sz="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2"/>
          </p:nvPr>
        </p:nvSpPr>
        <p:spPr>
          <a:xfrm>
            <a:off x="466436" y="6670964"/>
            <a:ext cx="318655" cy="168564"/>
          </a:xfrm>
          <a:prstGeom prst="rect">
            <a:avLst/>
          </a:prstGeom>
        </p:spPr>
        <p:txBody>
          <a:bodyPr/>
          <a:lstStyle>
            <a:lvl1pPr>
              <a:defRPr sz="400">
                <a:solidFill>
                  <a:srgbClr val="FFFFFF"/>
                </a:solidFill>
              </a:defRPr>
            </a:lvl1pPr>
          </a:lstStyle>
          <a:p>
            <a:fld id="{604969FA-BF2E-4DB8-9060-4CE805E74307}" type="datetimeFigureOut">
              <a:rPr lang="en-US" smtClean="0"/>
              <a:pPr/>
              <a:t>7/24/2017</a:t>
            </a:fld>
            <a:endParaRPr lang="en-US" dirty="0"/>
          </a:p>
        </p:txBody>
      </p:sp>
      <p:sp>
        <p:nvSpPr>
          <p:cNvPr id="53" name="Rectangle 52"/>
          <p:cNvSpPr/>
          <p:nvPr/>
        </p:nvSpPr>
        <p:spPr bwMode="white">
          <a:xfrm>
            <a:off x="230909" y="6650182"/>
            <a:ext cx="1385455" cy="207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Alternate 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92172"/>
            <a:ext cx="9144000" cy="26658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4048" y="1961343"/>
            <a:ext cx="8348472" cy="896112"/>
          </a:xfrm>
          <a:prstGeom prst="rect">
            <a:avLst/>
          </a:prstGeom>
        </p:spPr>
        <p:txBody>
          <a:bodyPr anchor="b" anchorCtr="0">
            <a:spAutoFit/>
          </a:bodyPr>
          <a:lstStyle>
            <a:lvl1pPr algn="l">
              <a:defRPr sz="2400" b="1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 smtClean="0"/>
              <a:t>Headlines are 24pt Arial Bold Title Case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5763" y="2879914"/>
            <a:ext cx="8348472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spcBef>
                <a:spcPts val="0"/>
              </a:spcBef>
              <a:buNone/>
              <a:defRPr sz="2000" i="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Subheads are 20pt Arial sentence case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84048" y="3555711"/>
            <a:ext cx="4178808" cy="697627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>
              <a:spcBef>
                <a:spcPts val="200"/>
              </a:spcBef>
              <a:buNone/>
              <a:defRPr sz="1200" i="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Author First Name Last Name</a:t>
            </a:r>
          </a:p>
          <a:p>
            <a:pPr lvl="0"/>
            <a:r>
              <a:rPr lang="en-US" dirty="0" smtClean="0"/>
              <a:t>Title</a:t>
            </a:r>
          </a:p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grpSp>
        <p:nvGrpSpPr>
          <p:cNvPr id="83" name="Group 82"/>
          <p:cNvGrpSpPr/>
          <p:nvPr/>
        </p:nvGrpSpPr>
        <p:grpSpPr bwMode="gray">
          <a:xfrm>
            <a:off x="6449147" y="481445"/>
            <a:ext cx="2316162" cy="1459409"/>
            <a:chOff x="4795838" y="3390900"/>
            <a:chExt cx="2763837" cy="1741488"/>
          </a:xfrm>
        </p:grpSpPr>
        <p:sp>
          <p:nvSpPr>
            <p:cNvPr id="84" name="Freeform 5"/>
            <p:cNvSpPr>
              <a:spLocks noEditPoints="1"/>
            </p:cNvSpPr>
            <p:nvPr/>
          </p:nvSpPr>
          <p:spPr bwMode="gray">
            <a:xfrm>
              <a:off x="4795838" y="4721225"/>
              <a:ext cx="2632075" cy="411163"/>
            </a:xfrm>
            <a:custGeom>
              <a:avLst/>
              <a:gdLst>
                <a:gd name="T0" fmla="*/ 36 w 699"/>
                <a:gd name="T1" fmla="*/ 104 h 109"/>
                <a:gd name="T2" fmla="*/ 10 w 699"/>
                <a:gd name="T3" fmla="*/ 11 h 109"/>
                <a:gd name="T4" fmla="*/ 72 w 699"/>
                <a:gd name="T5" fmla="*/ 52 h 109"/>
                <a:gd name="T6" fmla="*/ 69 w 699"/>
                <a:gd name="T7" fmla="*/ 109 h 109"/>
                <a:gd name="T8" fmla="*/ 12 w 699"/>
                <a:gd name="T9" fmla="*/ 52 h 109"/>
                <a:gd name="T10" fmla="*/ 49 w 699"/>
                <a:gd name="T11" fmla="*/ 89 h 109"/>
                <a:gd name="T12" fmla="*/ 56 w 699"/>
                <a:gd name="T13" fmla="*/ 81 h 109"/>
                <a:gd name="T14" fmla="*/ 36 w 699"/>
                <a:gd name="T15" fmla="*/ 11 h 109"/>
                <a:gd name="T16" fmla="*/ 86 w 699"/>
                <a:gd name="T17" fmla="*/ 78 h 109"/>
                <a:gd name="T18" fmla="*/ 98 w 699"/>
                <a:gd name="T19" fmla="*/ 76 h 109"/>
                <a:gd name="T20" fmla="*/ 131 w 699"/>
                <a:gd name="T21" fmla="*/ 32 h 109"/>
                <a:gd name="T22" fmla="*/ 131 w 699"/>
                <a:gd name="T23" fmla="*/ 104 h 109"/>
                <a:gd name="T24" fmla="*/ 171 w 699"/>
                <a:gd name="T25" fmla="*/ 104 h 109"/>
                <a:gd name="T26" fmla="*/ 159 w 699"/>
                <a:gd name="T27" fmla="*/ 32 h 109"/>
                <a:gd name="T28" fmla="*/ 171 w 699"/>
                <a:gd name="T29" fmla="*/ 104 h 109"/>
                <a:gd name="T30" fmla="*/ 159 w 699"/>
                <a:gd name="T31" fmla="*/ 1 h 109"/>
                <a:gd name="T32" fmla="*/ 244 w 699"/>
                <a:gd name="T33" fmla="*/ 104 h 109"/>
                <a:gd name="T34" fmla="*/ 216 w 699"/>
                <a:gd name="T35" fmla="*/ 42 h 109"/>
                <a:gd name="T36" fmla="*/ 188 w 699"/>
                <a:gd name="T37" fmla="*/ 104 h 109"/>
                <a:gd name="T38" fmla="*/ 200 w 699"/>
                <a:gd name="T39" fmla="*/ 39 h 109"/>
                <a:gd name="T40" fmla="*/ 244 w 699"/>
                <a:gd name="T41" fmla="*/ 58 h 109"/>
                <a:gd name="T42" fmla="*/ 300 w 699"/>
                <a:gd name="T43" fmla="*/ 104 h 109"/>
                <a:gd name="T44" fmla="*/ 312 w 699"/>
                <a:gd name="T45" fmla="*/ 32 h 109"/>
                <a:gd name="T46" fmla="*/ 313 w 699"/>
                <a:gd name="T47" fmla="*/ 14 h 109"/>
                <a:gd name="T48" fmla="*/ 313 w 699"/>
                <a:gd name="T49" fmla="*/ 1 h 109"/>
                <a:gd name="T50" fmla="*/ 358 w 699"/>
                <a:gd name="T51" fmla="*/ 68 h 109"/>
                <a:gd name="T52" fmla="*/ 417 w 699"/>
                <a:gd name="T53" fmla="*/ 71 h 109"/>
                <a:gd name="T54" fmla="*/ 408 w 699"/>
                <a:gd name="T55" fmla="*/ 86 h 109"/>
                <a:gd name="T56" fmla="*/ 416 w 699"/>
                <a:gd name="T57" fmla="*/ 93 h 109"/>
                <a:gd name="T58" fmla="*/ 406 w 699"/>
                <a:gd name="T59" fmla="*/ 62 h 109"/>
                <a:gd name="T60" fmla="*/ 372 w 699"/>
                <a:gd name="T61" fmla="*/ 52 h 109"/>
                <a:gd name="T62" fmla="*/ 424 w 699"/>
                <a:gd name="T63" fmla="*/ 94 h 109"/>
                <a:gd name="T64" fmla="*/ 432 w 699"/>
                <a:gd name="T65" fmla="*/ 86 h 109"/>
                <a:gd name="T66" fmla="*/ 460 w 699"/>
                <a:gd name="T67" fmla="*/ 73 h 109"/>
                <a:gd name="T68" fmla="*/ 453 w 699"/>
                <a:gd name="T69" fmla="*/ 32 h 109"/>
                <a:gd name="T70" fmla="*/ 472 w 699"/>
                <a:gd name="T71" fmla="*/ 47 h 109"/>
                <a:gd name="T72" fmla="*/ 438 w 699"/>
                <a:gd name="T73" fmla="*/ 52 h 109"/>
                <a:gd name="T74" fmla="*/ 482 w 699"/>
                <a:gd name="T75" fmla="*/ 82 h 109"/>
                <a:gd name="T76" fmla="*/ 495 w 699"/>
                <a:gd name="T77" fmla="*/ 104 h 109"/>
                <a:gd name="T78" fmla="*/ 507 w 699"/>
                <a:gd name="T79" fmla="*/ 1 h 109"/>
                <a:gd name="T80" fmla="*/ 616 w 699"/>
                <a:gd name="T81" fmla="*/ 104 h 109"/>
                <a:gd name="T82" fmla="*/ 577 w 699"/>
                <a:gd name="T83" fmla="*/ 88 h 109"/>
                <a:gd name="T84" fmla="*/ 540 w 699"/>
                <a:gd name="T85" fmla="*/ 104 h 109"/>
                <a:gd name="T86" fmla="*/ 540 w 699"/>
                <a:gd name="T87" fmla="*/ 1 h 109"/>
                <a:gd name="T88" fmla="*/ 604 w 699"/>
                <a:gd name="T89" fmla="*/ 1 h 109"/>
                <a:gd name="T90" fmla="*/ 663 w 699"/>
                <a:gd name="T91" fmla="*/ 104 h 109"/>
                <a:gd name="T92" fmla="*/ 636 w 699"/>
                <a:gd name="T93" fmla="*/ 82 h 109"/>
                <a:gd name="T94" fmla="*/ 687 w 699"/>
                <a:gd name="T95" fmla="*/ 75 h 109"/>
                <a:gd name="T96" fmla="*/ 658 w 699"/>
                <a:gd name="T97" fmla="*/ 57 h 109"/>
                <a:gd name="T98" fmla="*/ 664 w 699"/>
                <a:gd name="T99" fmla="*/ 0 h 109"/>
                <a:gd name="T100" fmla="*/ 687 w 699"/>
                <a:gd name="T101" fmla="*/ 20 h 109"/>
                <a:gd name="T102" fmla="*/ 643 w 699"/>
                <a:gd name="T103" fmla="*/ 29 h 109"/>
                <a:gd name="T104" fmla="*/ 671 w 699"/>
                <a:gd name="T105" fmla="*/ 47 h 109"/>
                <a:gd name="T106" fmla="*/ 663 w 699"/>
                <a:gd name="T107" fmla="*/ 104 h 109"/>
                <a:gd name="T108" fmla="*/ 262 w 699"/>
                <a:gd name="T109" fmla="*/ 84 h 109"/>
                <a:gd name="T110" fmla="*/ 253 w 699"/>
                <a:gd name="T111" fmla="*/ 32 h 109"/>
                <a:gd name="T112" fmla="*/ 274 w 699"/>
                <a:gd name="T113" fmla="*/ 11 h 109"/>
                <a:gd name="T114" fmla="*/ 289 w 699"/>
                <a:gd name="T115" fmla="*/ 42 h 109"/>
                <a:gd name="T116" fmla="*/ 283 w 699"/>
                <a:gd name="T117" fmla="*/ 93 h 109"/>
                <a:gd name="T118" fmla="*/ 283 w 699"/>
                <a:gd name="T119" fmla="*/ 104 h 109"/>
                <a:gd name="T120" fmla="*/ 329 w 699"/>
                <a:gd name="T121" fmla="*/ 84 h 109"/>
                <a:gd name="T122" fmla="*/ 340 w 699"/>
                <a:gd name="T123" fmla="*/ 84 h 109"/>
                <a:gd name="T124" fmla="*/ 350 w 699"/>
                <a:gd name="T125" fmla="*/ 94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99" h="109">
                  <a:moveTo>
                    <a:pt x="69" y="109"/>
                  </a:moveTo>
                  <a:cubicBezTo>
                    <a:pt x="58" y="98"/>
                    <a:pt x="58" y="98"/>
                    <a:pt x="58" y="98"/>
                  </a:cubicBezTo>
                  <a:cubicBezTo>
                    <a:pt x="52" y="102"/>
                    <a:pt x="44" y="104"/>
                    <a:pt x="36" y="104"/>
                  </a:cubicBezTo>
                  <a:cubicBezTo>
                    <a:pt x="26" y="104"/>
                    <a:pt x="17" y="101"/>
                    <a:pt x="10" y="94"/>
                  </a:cubicBezTo>
                  <a:cubicBezTo>
                    <a:pt x="0" y="84"/>
                    <a:pt x="0" y="75"/>
                    <a:pt x="0" y="52"/>
                  </a:cubicBezTo>
                  <a:cubicBezTo>
                    <a:pt x="0" y="30"/>
                    <a:pt x="0" y="20"/>
                    <a:pt x="10" y="11"/>
                  </a:cubicBezTo>
                  <a:cubicBezTo>
                    <a:pt x="17" y="4"/>
                    <a:pt x="26" y="0"/>
                    <a:pt x="36" y="0"/>
                  </a:cubicBezTo>
                  <a:cubicBezTo>
                    <a:pt x="46" y="0"/>
                    <a:pt x="55" y="4"/>
                    <a:pt x="62" y="11"/>
                  </a:cubicBezTo>
                  <a:cubicBezTo>
                    <a:pt x="71" y="20"/>
                    <a:pt x="72" y="29"/>
                    <a:pt x="72" y="52"/>
                  </a:cubicBezTo>
                  <a:cubicBezTo>
                    <a:pt x="72" y="72"/>
                    <a:pt x="72" y="81"/>
                    <a:pt x="65" y="90"/>
                  </a:cubicBezTo>
                  <a:cubicBezTo>
                    <a:pt x="76" y="101"/>
                    <a:pt x="76" y="101"/>
                    <a:pt x="76" y="101"/>
                  </a:cubicBezTo>
                  <a:lnTo>
                    <a:pt x="69" y="109"/>
                  </a:lnTo>
                  <a:close/>
                  <a:moveTo>
                    <a:pt x="36" y="11"/>
                  </a:moveTo>
                  <a:cubicBezTo>
                    <a:pt x="29" y="11"/>
                    <a:pt x="23" y="14"/>
                    <a:pt x="19" y="18"/>
                  </a:cubicBezTo>
                  <a:cubicBezTo>
                    <a:pt x="13" y="25"/>
                    <a:pt x="12" y="31"/>
                    <a:pt x="12" y="52"/>
                  </a:cubicBezTo>
                  <a:cubicBezTo>
                    <a:pt x="12" y="74"/>
                    <a:pt x="13" y="80"/>
                    <a:pt x="19" y="86"/>
                  </a:cubicBezTo>
                  <a:cubicBezTo>
                    <a:pt x="23" y="91"/>
                    <a:pt x="29" y="93"/>
                    <a:pt x="36" y="93"/>
                  </a:cubicBezTo>
                  <a:cubicBezTo>
                    <a:pt x="41" y="93"/>
                    <a:pt x="46" y="92"/>
                    <a:pt x="49" y="89"/>
                  </a:cubicBezTo>
                  <a:cubicBezTo>
                    <a:pt x="37" y="76"/>
                    <a:pt x="37" y="76"/>
                    <a:pt x="37" y="76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56" y="81"/>
                    <a:pt x="56" y="81"/>
                    <a:pt x="56" y="81"/>
                  </a:cubicBezTo>
                  <a:cubicBezTo>
                    <a:pt x="59" y="75"/>
                    <a:pt x="60" y="67"/>
                    <a:pt x="60" y="52"/>
                  </a:cubicBezTo>
                  <a:cubicBezTo>
                    <a:pt x="60" y="31"/>
                    <a:pt x="59" y="25"/>
                    <a:pt x="53" y="18"/>
                  </a:cubicBezTo>
                  <a:cubicBezTo>
                    <a:pt x="49" y="14"/>
                    <a:pt x="43" y="11"/>
                    <a:pt x="36" y="11"/>
                  </a:cubicBezTo>
                  <a:close/>
                  <a:moveTo>
                    <a:pt x="112" y="104"/>
                  </a:moveTo>
                  <a:cubicBezTo>
                    <a:pt x="104" y="104"/>
                    <a:pt x="98" y="102"/>
                    <a:pt x="93" y="98"/>
                  </a:cubicBezTo>
                  <a:cubicBezTo>
                    <a:pt x="88" y="93"/>
                    <a:pt x="86" y="86"/>
                    <a:pt x="86" y="78"/>
                  </a:cubicBezTo>
                  <a:cubicBezTo>
                    <a:pt x="86" y="32"/>
                    <a:pt x="86" y="32"/>
                    <a:pt x="86" y="32"/>
                  </a:cubicBezTo>
                  <a:cubicBezTo>
                    <a:pt x="98" y="32"/>
                    <a:pt x="98" y="32"/>
                    <a:pt x="98" y="32"/>
                  </a:cubicBezTo>
                  <a:cubicBezTo>
                    <a:pt x="98" y="76"/>
                    <a:pt x="98" y="76"/>
                    <a:pt x="98" y="76"/>
                  </a:cubicBezTo>
                  <a:cubicBezTo>
                    <a:pt x="98" y="88"/>
                    <a:pt x="104" y="94"/>
                    <a:pt x="114" y="94"/>
                  </a:cubicBezTo>
                  <a:cubicBezTo>
                    <a:pt x="125" y="94"/>
                    <a:pt x="131" y="87"/>
                    <a:pt x="131" y="76"/>
                  </a:cubicBezTo>
                  <a:cubicBezTo>
                    <a:pt x="131" y="32"/>
                    <a:pt x="131" y="32"/>
                    <a:pt x="131" y="32"/>
                  </a:cubicBezTo>
                  <a:cubicBezTo>
                    <a:pt x="142" y="32"/>
                    <a:pt x="142" y="32"/>
                    <a:pt x="142" y="32"/>
                  </a:cubicBezTo>
                  <a:cubicBezTo>
                    <a:pt x="142" y="104"/>
                    <a:pt x="142" y="104"/>
                    <a:pt x="142" y="104"/>
                  </a:cubicBezTo>
                  <a:cubicBezTo>
                    <a:pt x="131" y="104"/>
                    <a:pt x="131" y="104"/>
                    <a:pt x="131" y="104"/>
                  </a:cubicBezTo>
                  <a:cubicBezTo>
                    <a:pt x="131" y="97"/>
                    <a:pt x="131" y="97"/>
                    <a:pt x="131" y="97"/>
                  </a:cubicBezTo>
                  <a:cubicBezTo>
                    <a:pt x="126" y="102"/>
                    <a:pt x="119" y="104"/>
                    <a:pt x="112" y="104"/>
                  </a:cubicBezTo>
                  <a:close/>
                  <a:moveTo>
                    <a:pt x="171" y="104"/>
                  </a:moveTo>
                  <a:cubicBezTo>
                    <a:pt x="159" y="104"/>
                    <a:pt x="159" y="104"/>
                    <a:pt x="159" y="104"/>
                  </a:cubicBezTo>
                  <a:cubicBezTo>
                    <a:pt x="159" y="66"/>
                    <a:pt x="159" y="66"/>
                    <a:pt x="159" y="66"/>
                  </a:cubicBezTo>
                  <a:cubicBezTo>
                    <a:pt x="159" y="32"/>
                    <a:pt x="159" y="32"/>
                    <a:pt x="159" y="32"/>
                  </a:cubicBezTo>
                  <a:cubicBezTo>
                    <a:pt x="171" y="32"/>
                    <a:pt x="171" y="32"/>
                    <a:pt x="171" y="32"/>
                  </a:cubicBezTo>
                  <a:cubicBezTo>
                    <a:pt x="171" y="65"/>
                    <a:pt x="171" y="65"/>
                    <a:pt x="171" y="65"/>
                  </a:cubicBezTo>
                  <a:lnTo>
                    <a:pt x="171" y="104"/>
                  </a:lnTo>
                  <a:close/>
                  <a:moveTo>
                    <a:pt x="172" y="14"/>
                  </a:moveTo>
                  <a:cubicBezTo>
                    <a:pt x="159" y="14"/>
                    <a:pt x="159" y="14"/>
                    <a:pt x="159" y="14"/>
                  </a:cubicBezTo>
                  <a:cubicBezTo>
                    <a:pt x="159" y="1"/>
                    <a:pt x="159" y="1"/>
                    <a:pt x="159" y="1"/>
                  </a:cubicBezTo>
                  <a:cubicBezTo>
                    <a:pt x="172" y="1"/>
                    <a:pt x="172" y="1"/>
                    <a:pt x="172" y="1"/>
                  </a:cubicBezTo>
                  <a:lnTo>
                    <a:pt x="172" y="14"/>
                  </a:lnTo>
                  <a:close/>
                  <a:moveTo>
                    <a:pt x="244" y="104"/>
                  </a:moveTo>
                  <a:cubicBezTo>
                    <a:pt x="233" y="104"/>
                    <a:pt x="233" y="104"/>
                    <a:pt x="233" y="104"/>
                  </a:cubicBezTo>
                  <a:cubicBezTo>
                    <a:pt x="233" y="60"/>
                    <a:pt x="233" y="60"/>
                    <a:pt x="233" y="60"/>
                  </a:cubicBezTo>
                  <a:cubicBezTo>
                    <a:pt x="233" y="48"/>
                    <a:pt x="227" y="42"/>
                    <a:pt x="216" y="42"/>
                  </a:cubicBezTo>
                  <a:cubicBezTo>
                    <a:pt x="206" y="42"/>
                    <a:pt x="200" y="49"/>
                    <a:pt x="200" y="60"/>
                  </a:cubicBezTo>
                  <a:cubicBezTo>
                    <a:pt x="200" y="104"/>
                    <a:pt x="200" y="104"/>
                    <a:pt x="200" y="104"/>
                  </a:cubicBezTo>
                  <a:cubicBezTo>
                    <a:pt x="188" y="104"/>
                    <a:pt x="188" y="104"/>
                    <a:pt x="188" y="104"/>
                  </a:cubicBezTo>
                  <a:cubicBezTo>
                    <a:pt x="188" y="32"/>
                    <a:pt x="188" y="32"/>
                    <a:pt x="188" y="32"/>
                  </a:cubicBezTo>
                  <a:cubicBezTo>
                    <a:pt x="200" y="32"/>
                    <a:pt x="200" y="32"/>
                    <a:pt x="200" y="32"/>
                  </a:cubicBezTo>
                  <a:cubicBezTo>
                    <a:pt x="200" y="39"/>
                    <a:pt x="200" y="39"/>
                    <a:pt x="200" y="39"/>
                  </a:cubicBezTo>
                  <a:cubicBezTo>
                    <a:pt x="205" y="34"/>
                    <a:pt x="211" y="32"/>
                    <a:pt x="218" y="32"/>
                  </a:cubicBezTo>
                  <a:cubicBezTo>
                    <a:pt x="226" y="32"/>
                    <a:pt x="232" y="34"/>
                    <a:pt x="237" y="38"/>
                  </a:cubicBezTo>
                  <a:cubicBezTo>
                    <a:pt x="242" y="43"/>
                    <a:pt x="244" y="50"/>
                    <a:pt x="244" y="58"/>
                  </a:cubicBezTo>
                  <a:lnTo>
                    <a:pt x="244" y="104"/>
                  </a:lnTo>
                  <a:close/>
                  <a:moveTo>
                    <a:pt x="312" y="104"/>
                  </a:moveTo>
                  <a:cubicBezTo>
                    <a:pt x="300" y="104"/>
                    <a:pt x="300" y="104"/>
                    <a:pt x="300" y="104"/>
                  </a:cubicBezTo>
                  <a:cubicBezTo>
                    <a:pt x="300" y="65"/>
                    <a:pt x="300" y="65"/>
                    <a:pt x="300" y="65"/>
                  </a:cubicBezTo>
                  <a:cubicBezTo>
                    <a:pt x="300" y="32"/>
                    <a:pt x="300" y="32"/>
                    <a:pt x="300" y="32"/>
                  </a:cubicBezTo>
                  <a:cubicBezTo>
                    <a:pt x="312" y="32"/>
                    <a:pt x="312" y="32"/>
                    <a:pt x="312" y="32"/>
                  </a:cubicBezTo>
                  <a:cubicBezTo>
                    <a:pt x="312" y="65"/>
                    <a:pt x="312" y="65"/>
                    <a:pt x="312" y="65"/>
                  </a:cubicBezTo>
                  <a:lnTo>
                    <a:pt x="312" y="104"/>
                  </a:lnTo>
                  <a:close/>
                  <a:moveTo>
                    <a:pt x="313" y="14"/>
                  </a:moveTo>
                  <a:cubicBezTo>
                    <a:pt x="300" y="14"/>
                    <a:pt x="300" y="14"/>
                    <a:pt x="300" y="14"/>
                  </a:cubicBezTo>
                  <a:cubicBezTo>
                    <a:pt x="300" y="1"/>
                    <a:pt x="300" y="1"/>
                    <a:pt x="300" y="1"/>
                  </a:cubicBezTo>
                  <a:cubicBezTo>
                    <a:pt x="313" y="1"/>
                    <a:pt x="313" y="1"/>
                    <a:pt x="313" y="1"/>
                  </a:cubicBezTo>
                  <a:lnTo>
                    <a:pt x="313" y="14"/>
                  </a:lnTo>
                  <a:close/>
                  <a:moveTo>
                    <a:pt x="390" y="104"/>
                  </a:moveTo>
                  <a:cubicBezTo>
                    <a:pt x="369" y="104"/>
                    <a:pt x="358" y="91"/>
                    <a:pt x="358" y="68"/>
                  </a:cubicBezTo>
                  <a:cubicBezTo>
                    <a:pt x="358" y="45"/>
                    <a:pt x="369" y="32"/>
                    <a:pt x="388" y="32"/>
                  </a:cubicBezTo>
                  <a:cubicBezTo>
                    <a:pt x="406" y="32"/>
                    <a:pt x="417" y="44"/>
                    <a:pt x="417" y="66"/>
                  </a:cubicBezTo>
                  <a:cubicBezTo>
                    <a:pt x="417" y="71"/>
                    <a:pt x="417" y="71"/>
                    <a:pt x="417" y="71"/>
                  </a:cubicBezTo>
                  <a:cubicBezTo>
                    <a:pt x="370" y="71"/>
                    <a:pt x="370" y="71"/>
                    <a:pt x="370" y="71"/>
                  </a:cubicBezTo>
                  <a:cubicBezTo>
                    <a:pt x="370" y="86"/>
                    <a:pt x="377" y="94"/>
                    <a:pt x="390" y="94"/>
                  </a:cubicBezTo>
                  <a:cubicBezTo>
                    <a:pt x="397" y="94"/>
                    <a:pt x="402" y="92"/>
                    <a:pt x="408" y="86"/>
                  </a:cubicBezTo>
                  <a:cubicBezTo>
                    <a:pt x="408" y="86"/>
                    <a:pt x="408" y="86"/>
                    <a:pt x="408" y="86"/>
                  </a:cubicBezTo>
                  <a:cubicBezTo>
                    <a:pt x="416" y="93"/>
                    <a:pt x="416" y="93"/>
                    <a:pt x="416" y="93"/>
                  </a:cubicBezTo>
                  <a:cubicBezTo>
                    <a:pt x="416" y="93"/>
                    <a:pt x="416" y="93"/>
                    <a:pt x="416" y="93"/>
                  </a:cubicBezTo>
                  <a:cubicBezTo>
                    <a:pt x="409" y="100"/>
                    <a:pt x="402" y="104"/>
                    <a:pt x="390" y="104"/>
                  </a:cubicBezTo>
                  <a:close/>
                  <a:moveTo>
                    <a:pt x="370" y="62"/>
                  </a:moveTo>
                  <a:cubicBezTo>
                    <a:pt x="406" y="62"/>
                    <a:pt x="406" y="62"/>
                    <a:pt x="406" y="62"/>
                  </a:cubicBezTo>
                  <a:cubicBezTo>
                    <a:pt x="405" y="57"/>
                    <a:pt x="405" y="55"/>
                    <a:pt x="403" y="52"/>
                  </a:cubicBezTo>
                  <a:cubicBezTo>
                    <a:pt x="400" y="45"/>
                    <a:pt x="395" y="42"/>
                    <a:pt x="388" y="42"/>
                  </a:cubicBezTo>
                  <a:cubicBezTo>
                    <a:pt x="381" y="42"/>
                    <a:pt x="375" y="45"/>
                    <a:pt x="372" y="52"/>
                  </a:cubicBezTo>
                  <a:cubicBezTo>
                    <a:pt x="371" y="55"/>
                    <a:pt x="370" y="57"/>
                    <a:pt x="370" y="62"/>
                  </a:cubicBezTo>
                  <a:close/>
                  <a:moveTo>
                    <a:pt x="453" y="104"/>
                  </a:moveTo>
                  <a:cubicBezTo>
                    <a:pt x="440" y="104"/>
                    <a:pt x="431" y="101"/>
                    <a:pt x="424" y="94"/>
                  </a:cubicBezTo>
                  <a:cubicBezTo>
                    <a:pt x="423" y="94"/>
                    <a:pt x="423" y="94"/>
                    <a:pt x="423" y="94"/>
                  </a:cubicBezTo>
                  <a:cubicBezTo>
                    <a:pt x="431" y="86"/>
                    <a:pt x="431" y="86"/>
                    <a:pt x="431" y="86"/>
                  </a:cubicBezTo>
                  <a:cubicBezTo>
                    <a:pt x="432" y="86"/>
                    <a:pt x="432" y="86"/>
                    <a:pt x="432" y="86"/>
                  </a:cubicBezTo>
                  <a:cubicBezTo>
                    <a:pt x="437" y="92"/>
                    <a:pt x="444" y="94"/>
                    <a:pt x="453" y="94"/>
                  </a:cubicBezTo>
                  <a:cubicBezTo>
                    <a:pt x="459" y="94"/>
                    <a:pt x="471" y="93"/>
                    <a:pt x="471" y="83"/>
                  </a:cubicBezTo>
                  <a:cubicBezTo>
                    <a:pt x="471" y="77"/>
                    <a:pt x="467" y="74"/>
                    <a:pt x="460" y="73"/>
                  </a:cubicBezTo>
                  <a:cubicBezTo>
                    <a:pt x="448" y="72"/>
                    <a:pt x="448" y="72"/>
                    <a:pt x="448" y="72"/>
                  </a:cubicBezTo>
                  <a:cubicBezTo>
                    <a:pt x="434" y="71"/>
                    <a:pt x="427" y="64"/>
                    <a:pt x="427" y="53"/>
                  </a:cubicBezTo>
                  <a:cubicBezTo>
                    <a:pt x="427" y="40"/>
                    <a:pt x="437" y="32"/>
                    <a:pt x="453" y="32"/>
                  </a:cubicBezTo>
                  <a:cubicBezTo>
                    <a:pt x="464" y="32"/>
                    <a:pt x="472" y="34"/>
                    <a:pt x="479" y="39"/>
                  </a:cubicBezTo>
                  <a:cubicBezTo>
                    <a:pt x="479" y="40"/>
                    <a:pt x="479" y="40"/>
                    <a:pt x="479" y="40"/>
                  </a:cubicBezTo>
                  <a:cubicBezTo>
                    <a:pt x="472" y="47"/>
                    <a:pt x="472" y="47"/>
                    <a:pt x="472" y="47"/>
                  </a:cubicBezTo>
                  <a:cubicBezTo>
                    <a:pt x="471" y="47"/>
                    <a:pt x="471" y="47"/>
                    <a:pt x="471" y="47"/>
                  </a:cubicBezTo>
                  <a:cubicBezTo>
                    <a:pt x="466" y="43"/>
                    <a:pt x="460" y="42"/>
                    <a:pt x="453" y="42"/>
                  </a:cubicBezTo>
                  <a:cubicBezTo>
                    <a:pt x="443" y="42"/>
                    <a:pt x="438" y="45"/>
                    <a:pt x="438" y="52"/>
                  </a:cubicBezTo>
                  <a:cubicBezTo>
                    <a:pt x="438" y="58"/>
                    <a:pt x="442" y="61"/>
                    <a:pt x="450" y="62"/>
                  </a:cubicBezTo>
                  <a:cubicBezTo>
                    <a:pt x="461" y="63"/>
                    <a:pt x="461" y="63"/>
                    <a:pt x="461" y="63"/>
                  </a:cubicBezTo>
                  <a:cubicBezTo>
                    <a:pt x="470" y="64"/>
                    <a:pt x="482" y="67"/>
                    <a:pt x="482" y="82"/>
                  </a:cubicBezTo>
                  <a:cubicBezTo>
                    <a:pt x="482" y="96"/>
                    <a:pt x="471" y="104"/>
                    <a:pt x="453" y="104"/>
                  </a:cubicBezTo>
                  <a:close/>
                  <a:moveTo>
                    <a:pt x="507" y="104"/>
                  </a:moveTo>
                  <a:cubicBezTo>
                    <a:pt x="495" y="104"/>
                    <a:pt x="495" y="104"/>
                    <a:pt x="495" y="104"/>
                  </a:cubicBezTo>
                  <a:cubicBezTo>
                    <a:pt x="495" y="57"/>
                    <a:pt x="495" y="57"/>
                    <a:pt x="495" y="57"/>
                  </a:cubicBezTo>
                  <a:cubicBezTo>
                    <a:pt x="495" y="1"/>
                    <a:pt x="495" y="1"/>
                    <a:pt x="495" y="1"/>
                  </a:cubicBezTo>
                  <a:cubicBezTo>
                    <a:pt x="507" y="1"/>
                    <a:pt x="507" y="1"/>
                    <a:pt x="507" y="1"/>
                  </a:cubicBezTo>
                  <a:cubicBezTo>
                    <a:pt x="507" y="57"/>
                    <a:pt x="507" y="57"/>
                    <a:pt x="507" y="57"/>
                  </a:cubicBezTo>
                  <a:lnTo>
                    <a:pt x="507" y="104"/>
                  </a:lnTo>
                  <a:close/>
                  <a:moveTo>
                    <a:pt x="616" y="104"/>
                  </a:moveTo>
                  <a:cubicBezTo>
                    <a:pt x="604" y="104"/>
                    <a:pt x="604" y="104"/>
                    <a:pt x="604" y="104"/>
                  </a:cubicBezTo>
                  <a:cubicBezTo>
                    <a:pt x="604" y="30"/>
                    <a:pt x="604" y="30"/>
                    <a:pt x="604" y="30"/>
                  </a:cubicBezTo>
                  <a:cubicBezTo>
                    <a:pt x="577" y="88"/>
                    <a:pt x="577" y="88"/>
                    <a:pt x="577" y="88"/>
                  </a:cubicBezTo>
                  <a:cubicBezTo>
                    <a:pt x="567" y="88"/>
                    <a:pt x="567" y="88"/>
                    <a:pt x="567" y="88"/>
                  </a:cubicBezTo>
                  <a:cubicBezTo>
                    <a:pt x="540" y="30"/>
                    <a:pt x="540" y="30"/>
                    <a:pt x="540" y="30"/>
                  </a:cubicBezTo>
                  <a:cubicBezTo>
                    <a:pt x="540" y="104"/>
                    <a:pt x="540" y="104"/>
                    <a:pt x="540" y="104"/>
                  </a:cubicBezTo>
                  <a:cubicBezTo>
                    <a:pt x="528" y="104"/>
                    <a:pt x="528" y="104"/>
                    <a:pt x="528" y="104"/>
                  </a:cubicBezTo>
                  <a:cubicBezTo>
                    <a:pt x="528" y="1"/>
                    <a:pt x="528" y="1"/>
                    <a:pt x="528" y="1"/>
                  </a:cubicBezTo>
                  <a:cubicBezTo>
                    <a:pt x="540" y="1"/>
                    <a:pt x="540" y="1"/>
                    <a:pt x="540" y="1"/>
                  </a:cubicBezTo>
                  <a:cubicBezTo>
                    <a:pt x="540" y="2"/>
                    <a:pt x="540" y="2"/>
                    <a:pt x="540" y="2"/>
                  </a:cubicBezTo>
                  <a:cubicBezTo>
                    <a:pt x="572" y="72"/>
                    <a:pt x="572" y="72"/>
                    <a:pt x="572" y="72"/>
                  </a:cubicBezTo>
                  <a:cubicBezTo>
                    <a:pt x="604" y="1"/>
                    <a:pt x="604" y="1"/>
                    <a:pt x="604" y="1"/>
                  </a:cubicBezTo>
                  <a:cubicBezTo>
                    <a:pt x="616" y="1"/>
                    <a:pt x="616" y="1"/>
                    <a:pt x="616" y="1"/>
                  </a:cubicBezTo>
                  <a:lnTo>
                    <a:pt x="616" y="104"/>
                  </a:lnTo>
                  <a:close/>
                  <a:moveTo>
                    <a:pt x="663" y="104"/>
                  </a:moveTo>
                  <a:cubicBezTo>
                    <a:pt x="648" y="104"/>
                    <a:pt x="638" y="101"/>
                    <a:pt x="628" y="91"/>
                  </a:cubicBezTo>
                  <a:cubicBezTo>
                    <a:pt x="628" y="90"/>
                    <a:pt x="628" y="90"/>
                    <a:pt x="628" y="90"/>
                  </a:cubicBezTo>
                  <a:cubicBezTo>
                    <a:pt x="636" y="82"/>
                    <a:pt x="636" y="82"/>
                    <a:pt x="636" y="82"/>
                  </a:cubicBezTo>
                  <a:cubicBezTo>
                    <a:pt x="637" y="83"/>
                    <a:pt x="637" y="83"/>
                    <a:pt x="637" y="83"/>
                  </a:cubicBezTo>
                  <a:cubicBezTo>
                    <a:pt x="644" y="90"/>
                    <a:pt x="652" y="93"/>
                    <a:pt x="664" y="93"/>
                  </a:cubicBezTo>
                  <a:cubicBezTo>
                    <a:pt x="678" y="93"/>
                    <a:pt x="687" y="87"/>
                    <a:pt x="687" y="75"/>
                  </a:cubicBezTo>
                  <a:cubicBezTo>
                    <a:pt x="687" y="70"/>
                    <a:pt x="685" y="66"/>
                    <a:pt x="682" y="63"/>
                  </a:cubicBezTo>
                  <a:cubicBezTo>
                    <a:pt x="679" y="61"/>
                    <a:pt x="677" y="60"/>
                    <a:pt x="669" y="59"/>
                  </a:cubicBezTo>
                  <a:cubicBezTo>
                    <a:pt x="658" y="57"/>
                    <a:pt x="658" y="57"/>
                    <a:pt x="658" y="57"/>
                  </a:cubicBezTo>
                  <a:cubicBezTo>
                    <a:pt x="649" y="55"/>
                    <a:pt x="643" y="53"/>
                    <a:pt x="639" y="49"/>
                  </a:cubicBezTo>
                  <a:cubicBezTo>
                    <a:pt x="633" y="44"/>
                    <a:pt x="631" y="38"/>
                    <a:pt x="631" y="29"/>
                  </a:cubicBezTo>
                  <a:cubicBezTo>
                    <a:pt x="631" y="12"/>
                    <a:pt x="644" y="0"/>
                    <a:pt x="664" y="0"/>
                  </a:cubicBezTo>
                  <a:cubicBezTo>
                    <a:pt x="676" y="0"/>
                    <a:pt x="685" y="4"/>
                    <a:pt x="694" y="12"/>
                  </a:cubicBezTo>
                  <a:cubicBezTo>
                    <a:pt x="695" y="12"/>
                    <a:pt x="695" y="12"/>
                    <a:pt x="695" y="12"/>
                  </a:cubicBezTo>
                  <a:cubicBezTo>
                    <a:pt x="687" y="20"/>
                    <a:pt x="687" y="20"/>
                    <a:pt x="687" y="20"/>
                  </a:cubicBezTo>
                  <a:cubicBezTo>
                    <a:pt x="686" y="20"/>
                    <a:pt x="686" y="20"/>
                    <a:pt x="686" y="20"/>
                  </a:cubicBezTo>
                  <a:cubicBezTo>
                    <a:pt x="680" y="14"/>
                    <a:pt x="673" y="11"/>
                    <a:pt x="663" y="11"/>
                  </a:cubicBezTo>
                  <a:cubicBezTo>
                    <a:pt x="651" y="11"/>
                    <a:pt x="643" y="18"/>
                    <a:pt x="643" y="29"/>
                  </a:cubicBezTo>
                  <a:cubicBezTo>
                    <a:pt x="643" y="34"/>
                    <a:pt x="644" y="38"/>
                    <a:pt x="647" y="40"/>
                  </a:cubicBezTo>
                  <a:cubicBezTo>
                    <a:pt x="650" y="43"/>
                    <a:pt x="654" y="45"/>
                    <a:pt x="660" y="45"/>
                  </a:cubicBezTo>
                  <a:cubicBezTo>
                    <a:pt x="671" y="47"/>
                    <a:pt x="671" y="47"/>
                    <a:pt x="671" y="47"/>
                  </a:cubicBezTo>
                  <a:cubicBezTo>
                    <a:pt x="681" y="49"/>
                    <a:pt x="686" y="51"/>
                    <a:pt x="690" y="55"/>
                  </a:cubicBezTo>
                  <a:cubicBezTo>
                    <a:pt x="696" y="60"/>
                    <a:pt x="699" y="67"/>
                    <a:pt x="699" y="75"/>
                  </a:cubicBezTo>
                  <a:cubicBezTo>
                    <a:pt x="699" y="93"/>
                    <a:pt x="685" y="104"/>
                    <a:pt x="663" y="104"/>
                  </a:cubicBezTo>
                  <a:close/>
                  <a:moveTo>
                    <a:pt x="283" y="104"/>
                  </a:moveTo>
                  <a:cubicBezTo>
                    <a:pt x="281" y="104"/>
                    <a:pt x="281" y="104"/>
                    <a:pt x="281" y="104"/>
                  </a:cubicBezTo>
                  <a:cubicBezTo>
                    <a:pt x="269" y="104"/>
                    <a:pt x="262" y="96"/>
                    <a:pt x="262" y="84"/>
                  </a:cubicBezTo>
                  <a:cubicBezTo>
                    <a:pt x="262" y="42"/>
                    <a:pt x="262" y="42"/>
                    <a:pt x="262" y="42"/>
                  </a:cubicBezTo>
                  <a:cubicBezTo>
                    <a:pt x="253" y="42"/>
                    <a:pt x="253" y="42"/>
                    <a:pt x="253" y="42"/>
                  </a:cubicBezTo>
                  <a:cubicBezTo>
                    <a:pt x="253" y="32"/>
                    <a:pt x="253" y="32"/>
                    <a:pt x="253" y="32"/>
                  </a:cubicBezTo>
                  <a:cubicBezTo>
                    <a:pt x="262" y="32"/>
                    <a:pt x="262" y="32"/>
                    <a:pt x="262" y="32"/>
                  </a:cubicBezTo>
                  <a:cubicBezTo>
                    <a:pt x="262" y="11"/>
                    <a:pt x="262" y="11"/>
                    <a:pt x="262" y="11"/>
                  </a:cubicBezTo>
                  <a:cubicBezTo>
                    <a:pt x="274" y="11"/>
                    <a:pt x="274" y="11"/>
                    <a:pt x="274" y="11"/>
                  </a:cubicBezTo>
                  <a:cubicBezTo>
                    <a:pt x="274" y="32"/>
                    <a:pt x="274" y="32"/>
                    <a:pt x="274" y="32"/>
                  </a:cubicBezTo>
                  <a:cubicBezTo>
                    <a:pt x="289" y="32"/>
                    <a:pt x="289" y="32"/>
                    <a:pt x="289" y="32"/>
                  </a:cubicBezTo>
                  <a:cubicBezTo>
                    <a:pt x="289" y="42"/>
                    <a:pt x="289" y="42"/>
                    <a:pt x="289" y="42"/>
                  </a:cubicBezTo>
                  <a:cubicBezTo>
                    <a:pt x="274" y="42"/>
                    <a:pt x="274" y="42"/>
                    <a:pt x="274" y="42"/>
                  </a:cubicBezTo>
                  <a:cubicBezTo>
                    <a:pt x="274" y="84"/>
                    <a:pt x="274" y="84"/>
                    <a:pt x="274" y="84"/>
                  </a:cubicBezTo>
                  <a:cubicBezTo>
                    <a:pt x="274" y="90"/>
                    <a:pt x="277" y="93"/>
                    <a:pt x="283" y="93"/>
                  </a:cubicBezTo>
                  <a:cubicBezTo>
                    <a:pt x="283" y="93"/>
                    <a:pt x="283" y="93"/>
                    <a:pt x="283" y="93"/>
                  </a:cubicBezTo>
                  <a:cubicBezTo>
                    <a:pt x="283" y="94"/>
                    <a:pt x="283" y="94"/>
                    <a:pt x="283" y="94"/>
                  </a:cubicBezTo>
                  <a:lnTo>
                    <a:pt x="283" y="104"/>
                  </a:lnTo>
                  <a:close/>
                  <a:moveTo>
                    <a:pt x="350" y="104"/>
                  </a:moveTo>
                  <a:cubicBezTo>
                    <a:pt x="347" y="104"/>
                    <a:pt x="347" y="104"/>
                    <a:pt x="347" y="104"/>
                  </a:cubicBezTo>
                  <a:cubicBezTo>
                    <a:pt x="336" y="104"/>
                    <a:pt x="329" y="96"/>
                    <a:pt x="329" y="84"/>
                  </a:cubicBezTo>
                  <a:cubicBezTo>
                    <a:pt x="329" y="1"/>
                    <a:pt x="329" y="1"/>
                    <a:pt x="329" y="1"/>
                  </a:cubicBezTo>
                  <a:cubicBezTo>
                    <a:pt x="340" y="1"/>
                    <a:pt x="340" y="1"/>
                    <a:pt x="340" y="1"/>
                  </a:cubicBezTo>
                  <a:cubicBezTo>
                    <a:pt x="340" y="84"/>
                    <a:pt x="340" y="84"/>
                    <a:pt x="340" y="84"/>
                  </a:cubicBezTo>
                  <a:cubicBezTo>
                    <a:pt x="340" y="91"/>
                    <a:pt x="343" y="93"/>
                    <a:pt x="349" y="93"/>
                  </a:cubicBezTo>
                  <a:cubicBezTo>
                    <a:pt x="350" y="93"/>
                    <a:pt x="350" y="93"/>
                    <a:pt x="350" y="93"/>
                  </a:cubicBezTo>
                  <a:cubicBezTo>
                    <a:pt x="350" y="94"/>
                    <a:pt x="350" y="94"/>
                    <a:pt x="350" y="94"/>
                  </a:cubicBezTo>
                  <a:lnTo>
                    <a:pt x="350" y="104"/>
                  </a:lnTo>
                  <a:close/>
                </a:path>
              </a:pathLst>
            </a:custGeom>
            <a:solidFill>
              <a:srgbClr val="77787B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6"/>
            <p:cNvSpPr>
              <a:spLocks noEditPoints="1"/>
            </p:cNvSpPr>
            <p:nvPr/>
          </p:nvSpPr>
          <p:spPr bwMode="gray">
            <a:xfrm>
              <a:off x="7458075" y="4721225"/>
              <a:ext cx="101600" cy="55563"/>
            </a:xfrm>
            <a:custGeom>
              <a:avLst/>
              <a:gdLst>
                <a:gd name="T0" fmla="*/ 14 w 64"/>
                <a:gd name="T1" fmla="*/ 7 h 35"/>
                <a:gd name="T2" fmla="*/ 14 w 64"/>
                <a:gd name="T3" fmla="*/ 35 h 35"/>
                <a:gd name="T4" fmla="*/ 9 w 64"/>
                <a:gd name="T5" fmla="*/ 35 h 35"/>
                <a:gd name="T6" fmla="*/ 9 w 64"/>
                <a:gd name="T7" fmla="*/ 7 h 35"/>
                <a:gd name="T8" fmla="*/ 0 w 64"/>
                <a:gd name="T9" fmla="*/ 7 h 35"/>
                <a:gd name="T10" fmla="*/ 0 w 64"/>
                <a:gd name="T11" fmla="*/ 0 h 35"/>
                <a:gd name="T12" fmla="*/ 23 w 64"/>
                <a:gd name="T13" fmla="*/ 0 h 35"/>
                <a:gd name="T14" fmla="*/ 23 w 64"/>
                <a:gd name="T15" fmla="*/ 7 h 35"/>
                <a:gd name="T16" fmla="*/ 14 w 64"/>
                <a:gd name="T17" fmla="*/ 7 h 35"/>
                <a:gd name="T18" fmla="*/ 57 w 64"/>
                <a:gd name="T19" fmla="*/ 35 h 35"/>
                <a:gd name="T20" fmla="*/ 57 w 64"/>
                <a:gd name="T21" fmla="*/ 14 h 35"/>
                <a:gd name="T22" fmla="*/ 50 w 64"/>
                <a:gd name="T23" fmla="*/ 28 h 35"/>
                <a:gd name="T24" fmla="*/ 45 w 64"/>
                <a:gd name="T25" fmla="*/ 28 h 35"/>
                <a:gd name="T26" fmla="*/ 38 w 64"/>
                <a:gd name="T27" fmla="*/ 14 h 35"/>
                <a:gd name="T28" fmla="*/ 38 w 64"/>
                <a:gd name="T29" fmla="*/ 35 h 35"/>
                <a:gd name="T30" fmla="*/ 31 w 64"/>
                <a:gd name="T31" fmla="*/ 35 h 35"/>
                <a:gd name="T32" fmla="*/ 31 w 64"/>
                <a:gd name="T33" fmla="*/ 0 h 35"/>
                <a:gd name="T34" fmla="*/ 38 w 64"/>
                <a:gd name="T35" fmla="*/ 0 h 35"/>
                <a:gd name="T36" fmla="*/ 47 w 64"/>
                <a:gd name="T37" fmla="*/ 21 h 35"/>
                <a:gd name="T38" fmla="*/ 57 w 64"/>
                <a:gd name="T39" fmla="*/ 0 h 35"/>
                <a:gd name="T40" fmla="*/ 64 w 64"/>
                <a:gd name="T41" fmla="*/ 0 h 35"/>
                <a:gd name="T42" fmla="*/ 64 w 64"/>
                <a:gd name="T43" fmla="*/ 35 h 35"/>
                <a:gd name="T44" fmla="*/ 57 w 64"/>
                <a:gd name="T45" fmla="*/ 35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4" h="35">
                  <a:moveTo>
                    <a:pt x="14" y="7"/>
                  </a:moveTo>
                  <a:lnTo>
                    <a:pt x="14" y="35"/>
                  </a:lnTo>
                  <a:lnTo>
                    <a:pt x="9" y="35"/>
                  </a:lnTo>
                  <a:lnTo>
                    <a:pt x="9" y="7"/>
                  </a:lnTo>
                  <a:lnTo>
                    <a:pt x="0" y="7"/>
                  </a:lnTo>
                  <a:lnTo>
                    <a:pt x="0" y="0"/>
                  </a:lnTo>
                  <a:lnTo>
                    <a:pt x="23" y="0"/>
                  </a:lnTo>
                  <a:lnTo>
                    <a:pt x="23" y="7"/>
                  </a:lnTo>
                  <a:lnTo>
                    <a:pt x="14" y="7"/>
                  </a:lnTo>
                  <a:close/>
                  <a:moveTo>
                    <a:pt x="57" y="35"/>
                  </a:moveTo>
                  <a:lnTo>
                    <a:pt x="57" y="14"/>
                  </a:lnTo>
                  <a:lnTo>
                    <a:pt x="50" y="28"/>
                  </a:lnTo>
                  <a:lnTo>
                    <a:pt x="45" y="28"/>
                  </a:lnTo>
                  <a:lnTo>
                    <a:pt x="38" y="14"/>
                  </a:lnTo>
                  <a:lnTo>
                    <a:pt x="38" y="35"/>
                  </a:lnTo>
                  <a:lnTo>
                    <a:pt x="31" y="35"/>
                  </a:lnTo>
                  <a:lnTo>
                    <a:pt x="31" y="0"/>
                  </a:lnTo>
                  <a:lnTo>
                    <a:pt x="38" y="0"/>
                  </a:lnTo>
                  <a:lnTo>
                    <a:pt x="47" y="21"/>
                  </a:lnTo>
                  <a:lnTo>
                    <a:pt x="57" y="0"/>
                  </a:lnTo>
                  <a:lnTo>
                    <a:pt x="64" y="0"/>
                  </a:lnTo>
                  <a:lnTo>
                    <a:pt x="64" y="35"/>
                  </a:lnTo>
                  <a:lnTo>
                    <a:pt x="57" y="35"/>
                  </a:lnTo>
                  <a:close/>
                </a:path>
              </a:pathLst>
            </a:custGeom>
            <a:solidFill>
              <a:srgbClr val="41404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7"/>
            <p:cNvSpPr>
              <a:spLocks noEditPoints="1"/>
            </p:cNvSpPr>
            <p:nvPr/>
          </p:nvSpPr>
          <p:spPr bwMode="gray">
            <a:xfrm>
              <a:off x="5591175" y="3467100"/>
              <a:ext cx="1060450" cy="950913"/>
            </a:xfrm>
            <a:custGeom>
              <a:avLst/>
              <a:gdLst>
                <a:gd name="T0" fmla="*/ 282 w 282"/>
                <a:gd name="T1" fmla="*/ 55 h 252"/>
                <a:gd name="T2" fmla="*/ 256 w 282"/>
                <a:gd name="T3" fmla="*/ 70 h 252"/>
                <a:gd name="T4" fmla="*/ 212 w 282"/>
                <a:gd name="T5" fmla="*/ 26 h 252"/>
                <a:gd name="T6" fmla="*/ 227 w 282"/>
                <a:gd name="T7" fmla="*/ 0 h 252"/>
                <a:gd name="T8" fmla="*/ 282 w 282"/>
                <a:gd name="T9" fmla="*/ 55 h 252"/>
                <a:gd name="T10" fmla="*/ 30 w 282"/>
                <a:gd name="T11" fmla="*/ 131 h 252"/>
                <a:gd name="T12" fmla="*/ 0 w 282"/>
                <a:gd name="T13" fmla="*/ 131 h 252"/>
                <a:gd name="T14" fmla="*/ 21 w 282"/>
                <a:gd name="T15" fmla="*/ 207 h 252"/>
                <a:gd name="T16" fmla="*/ 47 w 282"/>
                <a:gd name="T17" fmla="*/ 192 h 252"/>
                <a:gd name="T18" fmla="*/ 30 w 282"/>
                <a:gd name="T19" fmla="*/ 131 h 252"/>
                <a:gd name="T20" fmla="*/ 105 w 282"/>
                <a:gd name="T21" fmla="*/ 51 h 252"/>
                <a:gd name="T22" fmla="*/ 91 w 282"/>
                <a:gd name="T23" fmla="*/ 26 h 252"/>
                <a:gd name="T24" fmla="*/ 30 w 282"/>
                <a:gd name="T25" fmla="*/ 131 h 252"/>
                <a:gd name="T26" fmla="*/ 59 w 282"/>
                <a:gd name="T27" fmla="*/ 131 h 252"/>
                <a:gd name="T28" fmla="*/ 105 w 282"/>
                <a:gd name="T29" fmla="*/ 51 h 252"/>
                <a:gd name="T30" fmla="*/ 71 w 282"/>
                <a:gd name="T31" fmla="*/ 177 h 252"/>
                <a:gd name="T32" fmla="*/ 47 w 282"/>
                <a:gd name="T33" fmla="*/ 192 h 252"/>
                <a:gd name="T34" fmla="*/ 151 w 282"/>
                <a:gd name="T35" fmla="*/ 252 h 252"/>
                <a:gd name="T36" fmla="*/ 151 w 282"/>
                <a:gd name="T37" fmla="*/ 223 h 252"/>
                <a:gd name="T38" fmla="*/ 71 w 282"/>
                <a:gd name="T39" fmla="*/ 17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82" h="252">
                  <a:moveTo>
                    <a:pt x="282" y="55"/>
                  </a:moveTo>
                  <a:cubicBezTo>
                    <a:pt x="256" y="70"/>
                    <a:pt x="256" y="70"/>
                    <a:pt x="256" y="70"/>
                  </a:cubicBezTo>
                  <a:cubicBezTo>
                    <a:pt x="245" y="52"/>
                    <a:pt x="230" y="37"/>
                    <a:pt x="212" y="26"/>
                  </a:cubicBezTo>
                  <a:cubicBezTo>
                    <a:pt x="227" y="0"/>
                    <a:pt x="227" y="0"/>
                    <a:pt x="227" y="0"/>
                  </a:cubicBezTo>
                  <a:cubicBezTo>
                    <a:pt x="250" y="14"/>
                    <a:pt x="269" y="33"/>
                    <a:pt x="282" y="55"/>
                  </a:cubicBezTo>
                  <a:close/>
                  <a:moveTo>
                    <a:pt x="30" y="131"/>
                  </a:moveTo>
                  <a:cubicBezTo>
                    <a:pt x="0" y="131"/>
                    <a:pt x="0" y="131"/>
                    <a:pt x="0" y="131"/>
                  </a:cubicBezTo>
                  <a:cubicBezTo>
                    <a:pt x="0" y="158"/>
                    <a:pt x="8" y="184"/>
                    <a:pt x="21" y="207"/>
                  </a:cubicBezTo>
                  <a:cubicBezTo>
                    <a:pt x="47" y="192"/>
                    <a:pt x="47" y="192"/>
                    <a:pt x="47" y="192"/>
                  </a:cubicBezTo>
                  <a:cubicBezTo>
                    <a:pt x="36" y="174"/>
                    <a:pt x="30" y="153"/>
                    <a:pt x="30" y="131"/>
                  </a:cubicBezTo>
                  <a:close/>
                  <a:moveTo>
                    <a:pt x="105" y="51"/>
                  </a:moveTo>
                  <a:cubicBezTo>
                    <a:pt x="91" y="26"/>
                    <a:pt x="91" y="26"/>
                    <a:pt x="91" y="26"/>
                  </a:cubicBezTo>
                  <a:cubicBezTo>
                    <a:pt x="54" y="47"/>
                    <a:pt x="30" y="86"/>
                    <a:pt x="30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97"/>
                    <a:pt x="77" y="67"/>
                    <a:pt x="105" y="51"/>
                  </a:cubicBezTo>
                  <a:close/>
                  <a:moveTo>
                    <a:pt x="71" y="177"/>
                  </a:moveTo>
                  <a:cubicBezTo>
                    <a:pt x="47" y="192"/>
                    <a:pt x="47" y="192"/>
                    <a:pt x="47" y="192"/>
                  </a:cubicBezTo>
                  <a:cubicBezTo>
                    <a:pt x="68" y="228"/>
                    <a:pt x="106" y="252"/>
                    <a:pt x="151" y="252"/>
                  </a:cubicBezTo>
                  <a:cubicBezTo>
                    <a:pt x="151" y="223"/>
                    <a:pt x="151" y="223"/>
                    <a:pt x="151" y="223"/>
                  </a:cubicBezTo>
                  <a:cubicBezTo>
                    <a:pt x="117" y="223"/>
                    <a:pt x="87" y="205"/>
                    <a:pt x="71" y="177"/>
                  </a:cubicBezTo>
                  <a:close/>
                </a:path>
              </a:pathLst>
            </a:custGeom>
            <a:solidFill>
              <a:srgbClr val="ACDAF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8"/>
            <p:cNvSpPr>
              <a:spLocks noEditPoints="1"/>
            </p:cNvSpPr>
            <p:nvPr/>
          </p:nvSpPr>
          <p:spPr bwMode="gray">
            <a:xfrm>
              <a:off x="5591175" y="3390900"/>
              <a:ext cx="854075" cy="1136650"/>
            </a:xfrm>
            <a:custGeom>
              <a:avLst/>
              <a:gdLst>
                <a:gd name="T0" fmla="*/ 21 w 227"/>
                <a:gd name="T1" fmla="*/ 227 h 301"/>
                <a:gd name="T2" fmla="*/ 47 w 227"/>
                <a:gd name="T3" fmla="*/ 212 h 301"/>
                <a:gd name="T4" fmla="*/ 151 w 227"/>
                <a:gd name="T5" fmla="*/ 272 h 301"/>
                <a:gd name="T6" fmla="*/ 212 w 227"/>
                <a:gd name="T7" fmla="*/ 255 h 301"/>
                <a:gd name="T8" fmla="*/ 227 w 227"/>
                <a:gd name="T9" fmla="*/ 281 h 301"/>
                <a:gd name="T10" fmla="*/ 151 w 227"/>
                <a:gd name="T11" fmla="*/ 301 h 301"/>
                <a:gd name="T12" fmla="*/ 21 w 227"/>
                <a:gd name="T13" fmla="*/ 227 h 301"/>
                <a:gd name="T14" fmla="*/ 151 w 227"/>
                <a:gd name="T15" fmla="*/ 30 h 301"/>
                <a:gd name="T16" fmla="*/ 212 w 227"/>
                <a:gd name="T17" fmla="*/ 46 h 301"/>
                <a:gd name="T18" fmla="*/ 227 w 227"/>
                <a:gd name="T19" fmla="*/ 20 h 301"/>
                <a:gd name="T20" fmla="*/ 151 w 227"/>
                <a:gd name="T21" fmla="*/ 0 h 301"/>
                <a:gd name="T22" fmla="*/ 0 w 227"/>
                <a:gd name="T23" fmla="*/ 151 h 301"/>
                <a:gd name="T24" fmla="*/ 30 w 227"/>
                <a:gd name="T25" fmla="*/ 151 h 301"/>
                <a:gd name="T26" fmla="*/ 151 w 227"/>
                <a:gd name="T27" fmla="*/ 3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7" h="301">
                  <a:moveTo>
                    <a:pt x="21" y="227"/>
                  </a:moveTo>
                  <a:cubicBezTo>
                    <a:pt x="47" y="212"/>
                    <a:pt x="47" y="212"/>
                    <a:pt x="47" y="212"/>
                  </a:cubicBezTo>
                  <a:cubicBezTo>
                    <a:pt x="68" y="248"/>
                    <a:pt x="106" y="272"/>
                    <a:pt x="151" y="272"/>
                  </a:cubicBezTo>
                  <a:cubicBezTo>
                    <a:pt x="173" y="272"/>
                    <a:pt x="194" y="266"/>
                    <a:pt x="212" y="255"/>
                  </a:cubicBezTo>
                  <a:cubicBezTo>
                    <a:pt x="227" y="281"/>
                    <a:pt x="227" y="281"/>
                    <a:pt x="227" y="281"/>
                  </a:cubicBezTo>
                  <a:cubicBezTo>
                    <a:pt x="204" y="294"/>
                    <a:pt x="179" y="301"/>
                    <a:pt x="151" y="301"/>
                  </a:cubicBezTo>
                  <a:cubicBezTo>
                    <a:pt x="96" y="301"/>
                    <a:pt x="47" y="271"/>
                    <a:pt x="21" y="227"/>
                  </a:cubicBezTo>
                  <a:close/>
                  <a:moveTo>
                    <a:pt x="151" y="30"/>
                  </a:moveTo>
                  <a:cubicBezTo>
                    <a:pt x="173" y="30"/>
                    <a:pt x="194" y="36"/>
                    <a:pt x="212" y="46"/>
                  </a:cubicBezTo>
                  <a:cubicBezTo>
                    <a:pt x="227" y="20"/>
                    <a:pt x="227" y="20"/>
                    <a:pt x="227" y="20"/>
                  </a:cubicBezTo>
                  <a:cubicBezTo>
                    <a:pt x="205" y="7"/>
                    <a:pt x="179" y="0"/>
                    <a:pt x="151" y="0"/>
                  </a:cubicBezTo>
                  <a:cubicBezTo>
                    <a:pt x="68" y="0"/>
                    <a:pt x="0" y="68"/>
                    <a:pt x="0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84"/>
                    <a:pt x="84" y="30"/>
                    <a:pt x="151" y="30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9"/>
            <p:cNvSpPr>
              <a:spLocks noEditPoints="1"/>
            </p:cNvSpPr>
            <p:nvPr/>
          </p:nvSpPr>
          <p:spPr bwMode="gray">
            <a:xfrm>
              <a:off x="5811838" y="3609975"/>
              <a:ext cx="915987" cy="698500"/>
            </a:xfrm>
            <a:custGeom>
              <a:avLst/>
              <a:gdLst>
                <a:gd name="T0" fmla="*/ 197 w 243"/>
                <a:gd name="T1" fmla="*/ 32 h 185"/>
                <a:gd name="T2" fmla="*/ 223 w 243"/>
                <a:gd name="T3" fmla="*/ 17 h 185"/>
                <a:gd name="T4" fmla="*/ 243 w 243"/>
                <a:gd name="T5" fmla="*/ 93 h 185"/>
                <a:gd name="T6" fmla="*/ 223 w 243"/>
                <a:gd name="T7" fmla="*/ 168 h 185"/>
                <a:gd name="T8" fmla="*/ 197 w 243"/>
                <a:gd name="T9" fmla="*/ 153 h 185"/>
                <a:gd name="T10" fmla="*/ 213 w 243"/>
                <a:gd name="T11" fmla="*/ 93 h 185"/>
                <a:gd name="T12" fmla="*/ 197 w 243"/>
                <a:gd name="T13" fmla="*/ 32 h 185"/>
                <a:gd name="T14" fmla="*/ 178 w 243"/>
                <a:gd name="T15" fmla="*/ 178 h 185"/>
                <a:gd name="T16" fmla="*/ 158 w 243"/>
                <a:gd name="T17" fmla="*/ 158 h 185"/>
                <a:gd name="T18" fmla="*/ 92 w 243"/>
                <a:gd name="T19" fmla="*/ 185 h 185"/>
                <a:gd name="T20" fmla="*/ 0 w 243"/>
                <a:gd name="T21" fmla="*/ 93 h 185"/>
                <a:gd name="T22" fmla="*/ 92 w 243"/>
                <a:gd name="T23" fmla="*/ 0 h 185"/>
                <a:gd name="T24" fmla="*/ 184 w 243"/>
                <a:gd name="T25" fmla="*/ 93 h 185"/>
                <a:gd name="T26" fmla="*/ 172 w 243"/>
                <a:gd name="T27" fmla="*/ 139 h 185"/>
                <a:gd name="T28" fmla="*/ 197 w 243"/>
                <a:gd name="T29" fmla="*/ 153 h 185"/>
                <a:gd name="T30" fmla="*/ 178 w 243"/>
                <a:gd name="T31" fmla="*/ 178 h 185"/>
                <a:gd name="T32" fmla="*/ 155 w 243"/>
                <a:gd name="T33" fmla="*/ 93 h 185"/>
                <a:gd name="T34" fmla="*/ 92 w 243"/>
                <a:gd name="T35" fmla="*/ 30 h 185"/>
                <a:gd name="T36" fmla="*/ 29 w 243"/>
                <a:gd name="T37" fmla="*/ 93 h 185"/>
                <a:gd name="T38" fmla="*/ 92 w 243"/>
                <a:gd name="T39" fmla="*/ 156 h 185"/>
                <a:gd name="T40" fmla="*/ 155 w 243"/>
                <a:gd name="T41" fmla="*/ 93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43" h="185">
                  <a:moveTo>
                    <a:pt x="197" y="32"/>
                  </a:moveTo>
                  <a:cubicBezTo>
                    <a:pt x="223" y="17"/>
                    <a:pt x="223" y="17"/>
                    <a:pt x="223" y="17"/>
                  </a:cubicBezTo>
                  <a:cubicBezTo>
                    <a:pt x="235" y="40"/>
                    <a:pt x="243" y="65"/>
                    <a:pt x="243" y="93"/>
                  </a:cubicBezTo>
                  <a:cubicBezTo>
                    <a:pt x="243" y="120"/>
                    <a:pt x="235" y="146"/>
                    <a:pt x="223" y="168"/>
                  </a:cubicBezTo>
                  <a:cubicBezTo>
                    <a:pt x="197" y="153"/>
                    <a:pt x="197" y="153"/>
                    <a:pt x="197" y="153"/>
                  </a:cubicBezTo>
                  <a:cubicBezTo>
                    <a:pt x="207" y="135"/>
                    <a:pt x="213" y="115"/>
                    <a:pt x="213" y="93"/>
                  </a:cubicBezTo>
                  <a:cubicBezTo>
                    <a:pt x="213" y="71"/>
                    <a:pt x="207" y="50"/>
                    <a:pt x="197" y="32"/>
                  </a:cubicBezTo>
                  <a:close/>
                  <a:moveTo>
                    <a:pt x="178" y="178"/>
                  </a:moveTo>
                  <a:cubicBezTo>
                    <a:pt x="158" y="158"/>
                    <a:pt x="158" y="158"/>
                    <a:pt x="158" y="158"/>
                  </a:cubicBezTo>
                  <a:cubicBezTo>
                    <a:pt x="141" y="175"/>
                    <a:pt x="118" y="185"/>
                    <a:pt x="92" y="185"/>
                  </a:cubicBezTo>
                  <a:cubicBezTo>
                    <a:pt x="41" y="185"/>
                    <a:pt x="0" y="144"/>
                    <a:pt x="0" y="93"/>
                  </a:cubicBezTo>
                  <a:cubicBezTo>
                    <a:pt x="0" y="42"/>
                    <a:pt x="41" y="0"/>
                    <a:pt x="92" y="0"/>
                  </a:cubicBezTo>
                  <a:cubicBezTo>
                    <a:pt x="143" y="0"/>
                    <a:pt x="184" y="42"/>
                    <a:pt x="184" y="93"/>
                  </a:cubicBezTo>
                  <a:cubicBezTo>
                    <a:pt x="184" y="110"/>
                    <a:pt x="180" y="125"/>
                    <a:pt x="172" y="139"/>
                  </a:cubicBezTo>
                  <a:cubicBezTo>
                    <a:pt x="197" y="153"/>
                    <a:pt x="197" y="153"/>
                    <a:pt x="197" y="153"/>
                  </a:cubicBezTo>
                  <a:cubicBezTo>
                    <a:pt x="192" y="162"/>
                    <a:pt x="185" y="171"/>
                    <a:pt x="178" y="178"/>
                  </a:cubicBezTo>
                  <a:close/>
                  <a:moveTo>
                    <a:pt x="155" y="93"/>
                  </a:moveTo>
                  <a:cubicBezTo>
                    <a:pt x="155" y="58"/>
                    <a:pt x="127" y="30"/>
                    <a:pt x="92" y="30"/>
                  </a:cubicBezTo>
                  <a:cubicBezTo>
                    <a:pt x="57" y="30"/>
                    <a:pt x="29" y="58"/>
                    <a:pt x="29" y="93"/>
                  </a:cubicBezTo>
                  <a:cubicBezTo>
                    <a:pt x="29" y="128"/>
                    <a:pt x="57" y="156"/>
                    <a:pt x="92" y="156"/>
                  </a:cubicBezTo>
                  <a:cubicBezTo>
                    <a:pt x="127" y="156"/>
                    <a:pt x="155" y="128"/>
                    <a:pt x="155" y="93"/>
                  </a:cubicBezTo>
                  <a:close/>
                </a:path>
              </a:pathLst>
            </a:custGeom>
            <a:solidFill>
              <a:srgbClr val="743C97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Rectangle 88"/>
          <p:cNvSpPr/>
          <p:nvPr/>
        </p:nvSpPr>
        <p:spPr bwMode="gray">
          <a:xfrm>
            <a:off x="1" y="6410036"/>
            <a:ext cx="9144000" cy="447964"/>
          </a:xfrm>
          <a:prstGeom prst="rect">
            <a:avLst/>
          </a:prstGeom>
          <a:solidFill>
            <a:srgbClr val="EBEBE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380866" y="6523141"/>
            <a:ext cx="2789546" cy="230832"/>
          </a:xfrm>
          <a:prstGeom prst="rect">
            <a:avLst/>
          </a:prstGeom>
          <a:ln>
            <a:noFill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900" dirty="0" smtClean="0">
                <a:solidFill>
                  <a:srgbClr val="1A1A1A"/>
                </a:solidFill>
                <a:ea typeface="Arial" charset="0"/>
                <a:cs typeface="Arial" charset="0"/>
              </a:rPr>
              <a:t>Copyright © 2016 QuintilesIMS. All rights reserved.</a:t>
            </a:r>
          </a:p>
        </p:txBody>
      </p:sp>
      <p:sp>
        <p:nvSpPr>
          <p:cNvPr id="14" name="Rectangle 13"/>
          <p:cNvSpPr/>
          <p:nvPr/>
        </p:nvSpPr>
        <p:spPr bwMode="gray">
          <a:xfrm>
            <a:off x="9662160" y="0"/>
            <a:ext cx="297180" cy="297180"/>
          </a:xfrm>
          <a:prstGeom prst="rect">
            <a:avLst/>
          </a:prstGeom>
          <a:solidFill>
            <a:srgbClr val="BA0C2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 bwMode="gray">
          <a:xfrm>
            <a:off x="9662160" y="437388"/>
            <a:ext cx="297180" cy="29718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gray">
          <a:xfrm>
            <a:off x="9662160" y="874776"/>
            <a:ext cx="297180" cy="297180"/>
          </a:xfrm>
          <a:prstGeom prst="rect">
            <a:avLst/>
          </a:prstGeom>
          <a:solidFill>
            <a:srgbClr val="33333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 bwMode="gray">
          <a:xfrm>
            <a:off x="9662160" y="1312164"/>
            <a:ext cx="297180" cy="297180"/>
          </a:xfrm>
          <a:prstGeom prst="rect">
            <a:avLst/>
          </a:prstGeom>
          <a:solidFill>
            <a:srgbClr val="FFCF3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 bwMode="gray">
          <a:xfrm>
            <a:off x="9662160" y="1749552"/>
            <a:ext cx="297180" cy="297180"/>
          </a:xfrm>
          <a:prstGeom prst="rect">
            <a:avLst/>
          </a:prstGeom>
          <a:solidFill>
            <a:srgbClr val="ED8B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 bwMode="gray">
          <a:xfrm>
            <a:off x="9662160" y="2186940"/>
            <a:ext cx="297180" cy="297180"/>
          </a:xfrm>
          <a:prstGeom prst="rect">
            <a:avLst/>
          </a:prstGeom>
          <a:solidFill>
            <a:srgbClr val="E3520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 bwMode="gray">
          <a:xfrm>
            <a:off x="9662160" y="2624328"/>
            <a:ext cx="297180" cy="297180"/>
          </a:xfrm>
          <a:prstGeom prst="rect">
            <a:avLst/>
          </a:prstGeom>
          <a:solidFill>
            <a:srgbClr val="EC2B9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 bwMode="gray">
          <a:xfrm>
            <a:off x="9662160" y="3499104"/>
            <a:ext cx="297180" cy="297180"/>
          </a:xfrm>
          <a:prstGeom prst="rect">
            <a:avLst/>
          </a:prstGeom>
          <a:solidFill>
            <a:srgbClr val="6D207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 bwMode="gray">
          <a:xfrm>
            <a:off x="9662160" y="3061716"/>
            <a:ext cx="297180" cy="297180"/>
          </a:xfrm>
          <a:prstGeom prst="rect">
            <a:avLst/>
          </a:prstGeom>
          <a:solidFill>
            <a:srgbClr val="AE257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 bwMode="gray">
          <a:xfrm>
            <a:off x="9662160" y="3936492"/>
            <a:ext cx="297180" cy="297180"/>
          </a:xfrm>
          <a:prstGeom prst="rect">
            <a:avLst/>
          </a:prstGeom>
          <a:solidFill>
            <a:srgbClr val="50077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Rectangle 24"/>
          <p:cNvSpPr/>
          <p:nvPr/>
        </p:nvSpPr>
        <p:spPr bwMode="gray">
          <a:xfrm>
            <a:off x="9662160" y="4373880"/>
            <a:ext cx="297180" cy="297180"/>
          </a:xfrm>
          <a:prstGeom prst="rect">
            <a:avLst/>
          </a:prstGeom>
          <a:solidFill>
            <a:srgbClr val="32B5F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6" name="Rectangle 25"/>
          <p:cNvSpPr/>
          <p:nvPr/>
        </p:nvSpPr>
        <p:spPr bwMode="gray">
          <a:xfrm>
            <a:off x="9662160" y="4811268"/>
            <a:ext cx="297180" cy="297180"/>
          </a:xfrm>
          <a:prstGeom prst="rect">
            <a:avLst/>
          </a:prstGeom>
          <a:solidFill>
            <a:srgbClr val="297DF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Rectangle 26"/>
          <p:cNvSpPr/>
          <p:nvPr/>
        </p:nvSpPr>
        <p:spPr bwMode="gray">
          <a:xfrm>
            <a:off x="9662160" y="5248656"/>
            <a:ext cx="297180" cy="297180"/>
          </a:xfrm>
          <a:prstGeom prst="rect">
            <a:avLst/>
          </a:prstGeom>
          <a:solidFill>
            <a:srgbClr val="004C9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8" name="Rectangle 27"/>
          <p:cNvSpPr/>
          <p:nvPr/>
        </p:nvSpPr>
        <p:spPr bwMode="gray">
          <a:xfrm>
            <a:off x="9662160" y="5686044"/>
            <a:ext cx="297180" cy="297180"/>
          </a:xfrm>
          <a:prstGeom prst="rect">
            <a:avLst/>
          </a:prstGeom>
          <a:solidFill>
            <a:srgbClr val="B5BD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9" name="Rectangle 28"/>
          <p:cNvSpPr/>
          <p:nvPr/>
        </p:nvSpPr>
        <p:spPr bwMode="gray">
          <a:xfrm>
            <a:off x="9662160" y="6123432"/>
            <a:ext cx="297180" cy="297180"/>
          </a:xfrm>
          <a:prstGeom prst="rect">
            <a:avLst/>
          </a:prstGeom>
          <a:solidFill>
            <a:srgbClr val="84BD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0" name="Rectangle 29"/>
          <p:cNvSpPr/>
          <p:nvPr/>
        </p:nvSpPr>
        <p:spPr bwMode="gray">
          <a:xfrm>
            <a:off x="9662160" y="6560820"/>
            <a:ext cx="297180" cy="297180"/>
          </a:xfrm>
          <a:prstGeom prst="rect">
            <a:avLst/>
          </a:prstGeom>
          <a:solidFill>
            <a:srgbClr val="43B64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1"/>
          </p:nvPr>
        </p:nvSpPr>
        <p:spPr>
          <a:xfrm>
            <a:off x="420256" y="6675580"/>
            <a:ext cx="355600" cy="140855"/>
          </a:xfrm>
          <a:prstGeom prst="rect">
            <a:avLst/>
          </a:prstGeom>
        </p:spPr>
        <p:txBody>
          <a:bodyPr/>
          <a:lstStyle>
            <a:lvl1pPr>
              <a:defRPr sz="4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Rectangle 3"/>
          <p:cNvSpPr/>
          <p:nvPr userDrawn="1"/>
        </p:nvSpPr>
        <p:spPr bwMode="white">
          <a:xfrm>
            <a:off x="332509" y="6650182"/>
            <a:ext cx="572655" cy="207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84047" y="122663"/>
            <a:ext cx="8348472" cy="896112"/>
          </a:xfrm>
          <a:prstGeom prst="rect">
            <a:avLst/>
          </a:prstGeom>
        </p:spPr>
        <p:txBody>
          <a:bodyPr tIns="27432" bIns="27432" anchor="b" anchorCtr="0">
            <a:no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Headlines are 24pt Arial Bold Title Case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84047" y="1004285"/>
            <a:ext cx="8348472" cy="363176"/>
          </a:xfrm>
          <a:prstGeom prst="rect">
            <a:avLst/>
          </a:prstGeom>
        </p:spPr>
        <p:txBody>
          <a:bodyPr tIns="27432" bIns="27432">
            <a:spAutoFit/>
          </a:bodyPr>
          <a:lstStyle>
            <a:lvl1pPr marL="0" indent="0">
              <a:spcBef>
                <a:spcPts val="0"/>
              </a:spcBef>
              <a:buFontTx/>
              <a:buNone/>
              <a:defRPr sz="2000" b="0" i="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FontTx/>
              <a:buNone/>
              <a:defRPr sz="1600" b="0" i="1">
                <a:solidFill>
                  <a:schemeClr val="accent6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600" b="0" i="1">
                <a:solidFill>
                  <a:schemeClr val="accent6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1600" b="0" i="1">
                <a:solidFill>
                  <a:schemeClr val="accent6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600" b="0" i="1"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 smtClean="0"/>
              <a:t>Subheads are 20pt Arial sentence case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2234275" y="6474690"/>
            <a:ext cx="6309360" cy="384048"/>
          </a:xfrm>
          <a:prstGeom prst="rect">
            <a:avLst/>
          </a:prstGeom>
        </p:spPr>
        <p:txBody>
          <a:bodyPr tIns="0"/>
          <a:lstStyle>
            <a:lvl1pPr algn="l">
              <a:defRPr sz="7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12" name="Group 16"/>
          <p:cNvGrpSpPr/>
          <p:nvPr userDrawn="1"/>
        </p:nvGrpSpPr>
        <p:grpSpPr>
          <a:xfrm>
            <a:off x="457200" y="1603307"/>
            <a:ext cx="8305800" cy="3432175"/>
            <a:chOff x="989012" y="1220788"/>
            <a:chExt cx="8305800" cy="3432175"/>
          </a:xfrm>
        </p:grpSpPr>
        <p:sp>
          <p:nvSpPr>
            <p:cNvPr id="13" name="TextBox 12"/>
            <p:cNvSpPr txBox="1"/>
            <p:nvPr userDrawn="1"/>
          </p:nvSpPr>
          <p:spPr>
            <a:xfrm>
              <a:off x="989012" y="1220788"/>
              <a:ext cx="3886200" cy="307975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anchor="ctr">
              <a:spAutoFit/>
            </a:bodyPr>
            <a:lstStyle/>
            <a:p>
              <a:r>
                <a:rPr lang="en-US" sz="1400" b="1" dirty="0" smtClean="0">
                  <a:solidFill>
                    <a:prstClr val="white"/>
                  </a:solidFill>
                </a:rPr>
                <a:t>Situation</a:t>
              </a:r>
              <a:endParaRPr lang="en-US" sz="1400" b="1" dirty="0">
                <a:solidFill>
                  <a:prstClr val="white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408612" y="1220788"/>
              <a:ext cx="3886200" cy="307975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anchor="ctr">
              <a:spAutoFit/>
            </a:bodyPr>
            <a:lstStyle/>
            <a:p>
              <a:r>
                <a:rPr lang="en-US" sz="1400" b="1" dirty="0">
                  <a:solidFill>
                    <a:prstClr val="white"/>
                  </a:solidFill>
                </a:rPr>
                <a:t>Solution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89012" y="4344988"/>
              <a:ext cx="8305800" cy="307975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anchor="ctr">
              <a:spAutoFit/>
            </a:bodyPr>
            <a:lstStyle/>
            <a:p>
              <a:r>
                <a:rPr lang="en-US" sz="1400" b="1" dirty="0" smtClean="0">
                  <a:solidFill>
                    <a:prstClr val="white"/>
                  </a:solidFill>
                </a:rPr>
                <a:t>Result</a:t>
              </a:r>
              <a:endParaRPr lang="en-US" sz="1400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16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1911282"/>
            <a:ext cx="3886200" cy="2667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-234950">
              <a:buFont typeface=".AppleSystemUIFont" charset="-120"/>
              <a:buChar char="–"/>
              <a:defRPr sz="1200">
                <a:solidFill>
                  <a:schemeClr val="tx1"/>
                </a:solidFill>
              </a:defRPr>
            </a:lvl2pPr>
            <a:lvl3pPr marL="679450" indent="-222250">
              <a:buFont typeface=".AppleSystemUIFont" charset="-120"/>
              <a:buChar char="–"/>
              <a:defRPr sz="1200">
                <a:solidFill>
                  <a:schemeClr val="tx1"/>
                </a:solidFill>
              </a:defRPr>
            </a:lvl3pPr>
            <a:lvl4pPr marL="914400" indent="-234950">
              <a:buFont typeface=".AppleSystemUIFont" charset="-120"/>
              <a:buChar char="–"/>
              <a:defRPr sz="1200">
                <a:solidFill>
                  <a:schemeClr val="tx1"/>
                </a:solidFill>
              </a:defRPr>
            </a:lvl4pPr>
            <a:lvl5pPr marL="1144588" indent="-222250">
              <a:buFont typeface=".AppleSystemUIFont" charset="-120"/>
              <a:buChar char="–"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Date/Company:</a:t>
            </a:r>
          </a:p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4876800" y="1911282"/>
            <a:ext cx="3886200" cy="1066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-234950">
              <a:buFont typeface="LucidaGrande" charset="0"/>
              <a:buChar char="–"/>
              <a:defRPr sz="12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 sz="1200" b="0">
                <a:solidFill>
                  <a:schemeClr val="tx1"/>
                </a:solidFill>
              </a:defRPr>
            </a:lvl4pPr>
            <a:lvl5pPr>
              <a:defRPr sz="1200" b="0">
                <a:solidFill>
                  <a:schemeClr val="tx1"/>
                </a:solidFill>
              </a:defRPr>
            </a:lvl5pPr>
          </a:lstStyle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457200" y="5035482"/>
            <a:ext cx="8305800" cy="1143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200" b="0">
                <a:solidFill>
                  <a:schemeClr val="tx1"/>
                </a:solidFill>
              </a:defRPr>
            </a:lvl1pPr>
            <a:lvl2pPr marL="457200" indent="-234950">
              <a:buFont typeface=".AppleSystemUIFont" charset="-120"/>
              <a:buChar char="–"/>
              <a:defRPr sz="1200" b="0">
                <a:solidFill>
                  <a:schemeClr val="tx1"/>
                </a:solidFill>
              </a:defRPr>
            </a:lvl2pPr>
            <a:lvl3pPr marL="679450" indent="-222250">
              <a:buFont typeface=".AppleSystemUIFont" charset="-120"/>
              <a:buChar char="–"/>
              <a:defRPr sz="1200" b="0">
                <a:solidFill>
                  <a:schemeClr val="tx1"/>
                </a:solidFill>
              </a:defRPr>
            </a:lvl3pPr>
            <a:lvl4pPr marL="914400" indent="-234950">
              <a:buFont typeface=".AppleSystemUIFont" charset="-120"/>
              <a:buChar char="–"/>
              <a:defRPr sz="1200" b="0">
                <a:solidFill>
                  <a:schemeClr val="tx1"/>
                </a:solidFill>
              </a:defRPr>
            </a:lvl4pPr>
            <a:lvl5pPr marL="1144588" indent="-222250">
              <a:buFont typeface=".AppleSystemUIFont" charset="-120"/>
              <a:buChar char="–"/>
              <a:defRPr sz="1200" b="0">
                <a:solidFill>
                  <a:schemeClr val="tx1"/>
                </a:solidFill>
              </a:defRPr>
            </a:lvl5pPr>
          </a:lstStyle>
          <a:p>
            <a:pPr marL="230188" marR="0" lvl="0" indent="-2301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Content Placeholder 34"/>
          <p:cNvSpPr>
            <a:spLocks noGrp="1"/>
          </p:cNvSpPr>
          <p:nvPr>
            <p:ph sz="quarter" idx="22" hasCustomPrompt="1"/>
          </p:nvPr>
        </p:nvSpPr>
        <p:spPr>
          <a:xfrm>
            <a:off x="4876800" y="3206682"/>
            <a:ext cx="3886200" cy="1371600"/>
          </a:xfrm>
          <a:prstGeom prst="rect">
            <a:avLst/>
          </a:prstGeom>
        </p:spPr>
        <p:txBody>
          <a:bodyPr/>
          <a:lstStyle>
            <a:lvl1pPr>
              <a:defRPr sz="1200" baseline="0"/>
            </a:lvl1pPr>
          </a:lstStyle>
          <a:p>
            <a:pPr lvl="0"/>
            <a:r>
              <a:rPr lang="en-US" dirty="0" smtClean="0"/>
              <a:t>Click to add graph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96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95444" y="75203"/>
            <a:ext cx="8229600" cy="849228"/>
          </a:xfrm>
          <a:prstGeom prst="rect">
            <a:avLst/>
          </a:prstGeom>
        </p:spPr>
        <p:txBody>
          <a:bodyPr wrap="square">
            <a:noAutofit/>
          </a:bodyPr>
          <a:lstStyle>
            <a:lvl1pPr>
              <a:defRPr baseline="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06049" y="1000035"/>
            <a:ext cx="8239327" cy="0"/>
          </a:xfrm>
          <a:prstGeom prst="line">
            <a:avLst/>
          </a:prstGeom>
          <a:ln w="15875">
            <a:solidFill>
              <a:schemeClr val="bg2"/>
            </a:solidFill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22300" y="6318250"/>
            <a:ext cx="57277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88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D6DE7E-2863-4273-98FC-8958F84CEA3F}" type="datetime1">
              <a:rPr lang="en-GB" smtClean="0"/>
              <a:pPr/>
              <a:t>24/07/2017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691441-758C-425A-9153-BB83717E54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53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_Header w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0825404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>
            <a:spLocks noGrp="1"/>
          </p:cNvSpPr>
          <p:nvPr>
            <p:ph type="ftr" sz="quarter" idx="16"/>
          </p:nvPr>
        </p:nvSpPr>
        <p:spPr>
          <a:xfrm>
            <a:off x="2234275" y="6473951"/>
            <a:ext cx="6309360" cy="384048"/>
          </a:xfrm>
          <a:prstGeom prst="rect">
            <a:avLst/>
          </a:prstGeom>
        </p:spPr>
        <p:txBody>
          <a:bodyPr tIns="0"/>
          <a:lstStyle>
            <a:lvl1pPr algn="l">
              <a:defRPr sz="700" dirty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420256" y="6666345"/>
            <a:ext cx="346364" cy="150091"/>
          </a:xfrm>
          <a:prstGeom prst="rect">
            <a:avLst/>
          </a:prstGeom>
        </p:spPr>
        <p:txBody>
          <a:bodyPr/>
          <a:lstStyle>
            <a:lvl1pPr>
              <a:defRPr sz="4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Rectangle 2"/>
          <p:cNvSpPr/>
          <p:nvPr/>
        </p:nvSpPr>
        <p:spPr bwMode="white">
          <a:xfrm>
            <a:off x="332509" y="6650182"/>
            <a:ext cx="572655" cy="207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384047" y="1662977"/>
            <a:ext cx="8348472" cy="4617748"/>
          </a:xfrm>
          <a:prstGeom prst="rect">
            <a:avLst/>
          </a:prstGeom>
        </p:spPr>
        <p:txBody>
          <a:bodyPr/>
          <a:lstStyle>
            <a:lvl1pPr marL="171450" indent="-171450">
              <a:spcBef>
                <a:spcPts val="1000"/>
              </a:spcBef>
              <a:defRPr sz="1600" baseline="0">
                <a:solidFill>
                  <a:schemeClr val="tx2"/>
                </a:solidFill>
              </a:defRPr>
            </a:lvl1pPr>
            <a:lvl2pPr marL="400050" indent="-177800"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600" baseline="0">
                <a:solidFill>
                  <a:schemeClr val="tx2"/>
                </a:solidFill>
              </a:defRPr>
            </a:lvl2pPr>
            <a:lvl3pPr marL="571500" indent="-171450"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600" baseline="0">
                <a:solidFill>
                  <a:schemeClr val="tx2"/>
                </a:solidFill>
              </a:defRPr>
            </a:lvl3pPr>
            <a:lvl4pPr marL="742950" indent="-171450"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600" baseline="0">
                <a:solidFill>
                  <a:schemeClr val="tx2"/>
                </a:solidFill>
              </a:defRPr>
            </a:lvl4pPr>
            <a:lvl5pPr marL="914400" indent="-171450">
              <a:spcBef>
                <a:spcPts val="600"/>
              </a:spcBef>
              <a:buClrTx/>
              <a:buFont typeface="Arial" panose="020B0604020202020204" pitchFamily="34" charset="0"/>
              <a:buChar char="–"/>
              <a:defRPr sz="16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16pt Arial bullet level 1</a:t>
            </a:r>
          </a:p>
          <a:p>
            <a:pPr lvl="1"/>
            <a:r>
              <a:rPr lang="en-US" dirty="0" smtClean="0"/>
              <a:t>16pt Arial bullet level 2</a:t>
            </a:r>
          </a:p>
          <a:p>
            <a:pPr lvl="2"/>
            <a:r>
              <a:rPr lang="en-US" dirty="0" smtClean="0"/>
              <a:t>16pt Arial bullet level 3</a:t>
            </a:r>
          </a:p>
          <a:p>
            <a:pPr lvl="3"/>
            <a:r>
              <a:rPr lang="en-US" dirty="0" smtClean="0"/>
              <a:t>16pt Arial bullet level 4</a:t>
            </a:r>
          </a:p>
          <a:p>
            <a:pPr lvl="4"/>
            <a:r>
              <a:rPr lang="en-US" dirty="0" smtClean="0"/>
              <a:t>16pt Arial bullet level 5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4047" y="122663"/>
            <a:ext cx="8348472" cy="896112"/>
          </a:xfrm>
          <a:prstGeom prst="rect">
            <a:avLst/>
          </a:prstGeom>
        </p:spPr>
        <p:txBody>
          <a:bodyPr tIns="27432" bIns="27432" anchor="b" anchorCtr="0"/>
          <a:lstStyle>
            <a:lvl1pPr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Headlines are 24pt Arial Bold Title Case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384047" y="1004285"/>
            <a:ext cx="8348472" cy="363176"/>
          </a:xfrm>
          <a:prstGeom prst="rect">
            <a:avLst/>
          </a:prstGeom>
        </p:spPr>
        <p:txBody>
          <a:bodyPr tIns="27432" bIns="27432">
            <a:spAutoFit/>
          </a:bodyPr>
          <a:lstStyle>
            <a:lvl1pPr marL="0" indent="0">
              <a:spcBef>
                <a:spcPts val="0"/>
              </a:spcBef>
              <a:buNone/>
              <a:defRPr sz="2000" i="0">
                <a:solidFill>
                  <a:schemeClr val="tx2"/>
                </a:solidFill>
                <a:latin typeface="+mj-lt"/>
              </a:defRPr>
            </a:lvl1pPr>
            <a:lvl2pPr>
              <a:buNone/>
              <a:defRPr i="1"/>
            </a:lvl2pPr>
            <a:lvl3pPr>
              <a:buNone/>
              <a:defRPr i="1"/>
            </a:lvl3pPr>
            <a:lvl4pPr>
              <a:buNone/>
              <a:defRPr i="1"/>
            </a:lvl4pPr>
            <a:lvl5pPr>
              <a:buNone/>
              <a:defRPr i="1"/>
            </a:lvl5pPr>
          </a:lstStyle>
          <a:p>
            <a:pPr lvl="0"/>
            <a:r>
              <a:rPr lang="en-US" dirty="0" smtClean="0"/>
              <a:t>Subheads are 20pt Arial sentence case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7685127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466439" y="6659418"/>
            <a:ext cx="244762" cy="143163"/>
          </a:xfrm>
          <a:prstGeom prst="rect">
            <a:avLst/>
          </a:prstGeom>
        </p:spPr>
        <p:txBody>
          <a:bodyPr/>
          <a:lstStyle>
            <a:lvl1pPr>
              <a:defRPr sz="3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 bwMode="white">
          <a:xfrm>
            <a:off x="332509" y="6650182"/>
            <a:ext cx="572655" cy="207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4" hasCustomPrompt="1"/>
          </p:nvPr>
        </p:nvSpPr>
        <p:spPr>
          <a:xfrm>
            <a:off x="384047" y="1224250"/>
            <a:ext cx="8348472" cy="5001059"/>
          </a:xfrm>
          <a:prstGeom prst="rect">
            <a:avLst/>
          </a:prstGeom>
        </p:spPr>
        <p:txBody>
          <a:bodyPr/>
          <a:lstStyle>
            <a:lvl1pPr marL="171450" indent="-171450">
              <a:spcBef>
                <a:spcPts val="1000"/>
              </a:spcBef>
              <a:defRPr sz="1600">
                <a:solidFill>
                  <a:schemeClr val="tx2"/>
                </a:solidFill>
              </a:defRPr>
            </a:lvl1pPr>
            <a:lvl2pPr marL="400050" indent="-17780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2pPr>
            <a:lvl3pPr marL="57150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3pPr>
            <a:lvl4pPr marL="74295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4pPr>
            <a:lvl5pPr marL="914400" indent="-171450">
              <a:spcBef>
                <a:spcPts val="600"/>
              </a:spcBef>
              <a:buFont typeface="Arial" panose="020B0604020202020204" pitchFamily="34" charset="0"/>
              <a:buChar char="–"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16pt Arial bullet level 1</a:t>
            </a:r>
          </a:p>
          <a:p>
            <a:pPr lvl="1"/>
            <a:r>
              <a:rPr lang="en-US" dirty="0" smtClean="0"/>
              <a:t>16pt Arial bullet level 2</a:t>
            </a:r>
          </a:p>
          <a:p>
            <a:pPr lvl="2"/>
            <a:r>
              <a:rPr lang="en-US" dirty="0" smtClean="0"/>
              <a:t>16pt Arial bullet level 3</a:t>
            </a:r>
          </a:p>
          <a:p>
            <a:pPr lvl="3"/>
            <a:r>
              <a:rPr lang="en-US" dirty="0" smtClean="0"/>
              <a:t>16pt Arial bullet level 4</a:t>
            </a:r>
          </a:p>
          <a:p>
            <a:pPr lvl="4"/>
            <a:r>
              <a:rPr lang="en-US" dirty="0" smtClean="0"/>
              <a:t>16pt Arial bullet level 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4047" y="122663"/>
            <a:ext cx="8348472" cy="896112"/>
          </a:xfrm>
          <a:prstGeom prst="rect">
            <a:avLst/>
          </a:prstGeom>
        </p:spPr>
        <p:txBody>
          <a:bodyPr tIns="27432" bIns="27432" anchor="b" anchorCtr="0">
            <a:no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Headlines are 24pt Arial Bold Title Case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>
          <a:xfrm>
            <a:off x="2234275" y="6473951"/>
            <a:ext cx="6309360" cy="384048"/>
          </a:xfrm>
          <a:prstGeom prst="rect">
            <a:avLst/>
          </a:prstGeom>
        </p:spPr>
        <p:txBody>
          <a:bodyPr lIns="91440" tIns="0" rIns="91440"/>
          <a:lstStyle>
            <a:lvl1pPr algn="l">
              <a:defRPr sz="700" dirty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allout w/photo_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3162278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5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Footer Placeholder 2"/>
          <p:cNvSpPr>
            <a:spLocks noGrp="1"/>
          </p:cNvSpPr>
          <p:nvPr>
            <p:ph type="ftr" sz="quarter" idx="18"/>
          </p:nvPr>
        </p:nvSpPr>
        <p:spPr bwMode="gray">
          <a:xfrm>
            <a:off x="2234275" y="6604000"/>
            <a:ext cx="6318598" cy="254000"/>
          </a:xfrm>
          <a:prstGeom prst="rect">
            <a:avLst/>
          </a:prstGeom>
        </p:spPr>
        <p:txBody>
          <a:bodyPr tIns="0"/>
          <a:lstStyle>
            <a:lvl1pPr algn="l">
              <a:defRPr sz="7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Date Placeholder 3"/>
          <p:cNvSpPr>
            <a:spLocks noGrp="1"/>
          </p:cNvSpPr>
          <p:nvPr>
            <p:ph type="dt" sz="half" idx="11"/>
          </p:nvPr>
        </p:nvSpPr>
        <p:spPr bwMode="gray">
          <a:xfrm>
            <a:off x="8443838" y="5904347"/>
            <a:ext cx="503382" cy="131618"/>
          </a:xfrm>
          <a:prstGeom prst="rect">
            <a:avLst/>
          </a:prstGeom>
        </p:spPr>
        <p:txBody>
          <a:bodyPr/>
          <a:lstStyle>
            <a:lvl1pPr>
              <a:defRPr sz="300">
                <a:solidFill>
                  <a:schemeClr val="accent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4"/>
          </p:nvPr>
        </p:nvSpPr>
        <p:spPr bwMode="white">
          <a:xfrm>
            <a:off x="8432799" y="5781964"/>
            <a:ext cx="525461" cy="110836"/>
          </a:xfrm>
          <a:prstGeom prst="rect">
            <a:avLst/>
          </a:prstGeom>
        </p:spPr>
        <p:txBody>
          <a:bodyPr rtlCol="0">
            <a:noAutofit/>
          </a:bodyPr>
          <a:lstStyle>
            <a:lvl1pPr marL="0" indent="0">
              <a:buNone/>
              <a:defRPr sz="5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5000"/>
            <a:ext cx="9144000" cy="1143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4047" y="122663"/>
            <a:ext cx="8348472" cy="896112"/>
          </a:xfrm>
          <a:prstGeom prst="rect">
            <a:avLst/>
          </a:prstGeom>
        </p:spPr>
        <p:txBody>
          <a:bodyPr tIns="27432" bIns="27432" anchor="b" anchorCtr="0">
            <a:no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Headlines are 24pt Arial Bold Title Case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384047" y="1004285"/>
            <a:ext cx="8348472" cy="363176"/>
          </a:xfrm>
          <a:prstGeom prst="rect">
            <a:avLst/>
          </a:prstGeom>
        </p:spPr>
        <p:txBody>
          <a:bodyPr tIns="27432" bIns="27432">
            <a:spAutoFit/>
          </a:bodyPr>
          <a:lstStyle>
            <a:lvl1pPr marL="0" indent="0">
              <a:spcBef>
                <a:spcPts val="0"/>
              </a:spcBef>
              <a:buNone/>
              <a:defRPr sz="2000" i="0">
                <a:solidFill>
                  <a:schemeClr val="tx2"/>
                </a:solidFill>
                <a:latin typeface="+mj-lt"/>
              </a:defRPr>
            </a:lvl1pPr>
            <a:lvl2pPr>
              <a:buNone/>
              <a:defRPr sz="1600" i="1"/>
            </a:lvl2pPr>
            <a:lvl3pPr>
              <a:buNone/>
              <a:defRPr sz="1600" i="1"/>
            </a:lvl3pPr>
            <a:lvl4pPr>
              <a:buNone/>
              <a:defRPr sz="1600" i="1"/>
            </a:lvl4pPr>
            <a:lvl5pPr>
              <a:buNone/>
              <a:defRPr sz="1600" i="1"/>
            </a:lvl5pPr>
          </a:lstStyle>
          <a:p>
            <a:pPr lvl="0"/>
            <a:r>
              <a:rPr lang="en-US" dirty="0" smtClean="0"/>
              <a:t>Subheads are 20pt Arial sentence case</a:t>
            </a:r>
          </a:p>
        </p:txBody>
      </p:sp>
      <p:sp>
        <p:nvSpPr>
          <p:cNvPr id="9" name="Text Placeholder 11"/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384047" y="5895623"/>
            <a:ext cx="7780898" cy="781752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="1" i="0" baseline="0">
                <a:solidFill>
                  <a:schemeClr val="bg1"/>
                </a:solidFill>
                <a:latin typeface="+mj-lt"/>
              </a:defRPr>
            </a:lvl1pPr>
            <a:lvl2pPr marL="230188" indent="-115888">
              <a:lnSpc>
                <a:spcPct val="100000"/>
              </a:lnSpc>
              <a:spcBef>
                <a:spcPts val="200"/>
              </a:spcBef>
              <a:buFont typeface="Arial"/>
              <a:buChar char="•"/>
              <a:defRPr sz="1200" b="0" i="0">
                <a:solidFill>
                  <a:schemeClr val="bg1"/>
                </a:solidFill>
                <a:latin typeface="+mj-lt"/>
                <a:cs typeface="Arial"/>
              </a:defRPr>
            </a:lvl2pPr>
            <a:lvl3pPr marL="457200" indent="-171450">
              <a:lnSpc>
                <a:spcPct val="100000"/>
              </a:lnSpc>
              <a:buFont typeface="Arial" pitchFamily="34" charset="0"/>
              <a:buChar char="›"/>
              <a:defRPr sz="1200" b="0" i="0">
                <a:solidFill>
                  <a:schemeClr val="bg1"/>
                </a:solidFill>
                <a:latin typeface="+mj-lt"/>
                <a:cs typeface="Arial"/>
              </a:defRPr>
            </a:lvl3pPr>
            <a:lvl4pPr>
              <a:defRPr sz="1600" b="0" i="0">
                <a:latin typeface="Georgia" pitchFamily="18" charset="0"/>
              </a:defRPr>
            </a:lvl4pPr>
          </a:lstStyle>
          <a:p>
            <a:pPr lvl="0"/>
            <a:r>
              <a:rPr lang="en-US" noProof="0" dirty="0" smtClean="0"/>
              <a:t>Callouts are 16pt Arial bold sentence case</a:t>
            </a:r>
          </a:p>
          <a:p>
            <a:pPr lvl="1"/>
            <a:r>
              <a:rPr lang="en-US" noProof="0" dirty="0" smtClean="0"/>
              <a:t>12pt Arial bullet 1</a:t>
            </a:r>
          </a:p>
          <a:p>
            <a:pPr lvl="1"/>
            <a:r>
              <a:rPr lang="en-US" noProof="0" dirty="0" smtClean="0"/>
              <a:t>12pt Arial bullet 2</a:t>
            </a:r>
          </a:p>
        </p:txBody>
      </p:sp>
      <p:sp>
        <p:nvSpPr>
          <p:cNvPr id="64" name="Slide Number Placeholder 6"/>
          <p:cNvSpPr txBox="1">
            <a:spLocks/>
          </p:cNvSpPr>
          <p:nvPr/>
        </p:nvSpPr>
        <p:spPr bwMode="white">
          <a:xfrm>
            <a:off x="8160772" y="6424764"/>
            <a:ext cx="762000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FA4524-850C-6D4F-85BC-70D4F7341579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6" hasCustomPrompt="1"/>
          </p:nvPr>
        </p:nvSpPr>
        <p:spPr>
          <a:xfrm>
            <a:off x="384047" y="1662977"/>
            <a:ext cx="8348472" cy="3934261"/>
          </a:xfrm>
          <a:prstGeom prst="rect">
            <a:avLst/>
          </a:prstGeom>
        </p:spPr>
        <p:txBody>
          <a:bodyPr/>
          <a:lstStyle>
            <a:lvl1pPr marL="171450" indent="-171450">
              <a:spcBef>
                <a:spcPts val="1000"/>
              </a:spcBef>
              <a:defRPr sz="1600">
                <a:solidFill>
                  <a:schemeClr val="tx2"/>
                </a:solidFill>
              </a:defRPr>
            </a:lvl1pPr>
            <a:lvl2pPr marL="400050" indent="-17780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2pPr>
            <a:lvl3pPr marL="57150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3pPr>
            <a:lvl4pPr marL="74295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4pPr>
            <a:lvl5pPr marL="914400" indent="-171450">
              <a:spcBef>
                <a:spcPts val="600"/>
              </a:spcBef>
              <a:buFont typeface="Arial" panose="020B0604020202020204" pitchFamily="34" charset="0"/>
              <a:buChar char="–"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16pt Arial bullet level 1</a:t>
            </a:r>
          </a:p>
          <a:p>
            <a:pPr lvl="1"/>
            <a:r>
              <a:rPr lang="en-US" dirty="0" smtClean="0"/>
              <a:t>16pt Arial bullet level 2</a:t>
            </a:r>
          </a:p>
          <a:p>
            <a:pPr lvl="2"/>
            <a:r>
              <a:rPr lang="en-US" dirty="0" smtClean="0"/>
              <a:t>16pt Arial bullet level 3</a:t>
            </a:r>
          </a:p>
          <a:p>
            <a:pPr lvl="3"/>
            <a:r>
              <a:rPr lang="en-US" dirty="0" smtClean="0"/>
              <a:t>16pt Arial bullet level 4</a:t>
            </a:r>
          </a:p>
          <a:p>
            <a:pPr lvl="4"/>
            <a:r>
              <a:rPr lang="en-US" dirty="0" smtClean="0"/>
              <a:t>16pt Arial bullet level 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and Sub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420256" y="6675580"/>
            <a:ext cx="355600" cy="140855"/>
          </a:xfrm>
          <a:prstGeom prst="rect">
            <a:avLst/>
          </a:prstGeom>
        </p:spPr>
        <p:txBody>
          <a:bodyPr/>
          <a:lstStyle>
            <a:lvl1pPr>
              <a:defRPr sz="4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 bwMode="white">
          <a:xfrm>
            <a:off x="332509" y="6650182"/>
            <a:ext cx="572655" cy="207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4047" y="122663"/>
            <a:ext cx="8348472" cy="896112"/>
          </a:xfrm>
          <a:prstGeom prst="rect">
            <a:avLst/>
          </a:prstGeom>
        </p:spPr>
        <p:txBody>
          <a:bodyPr tIns="27432" bIns="27432" anchor="b" anchorCtr="0">
            <a:noAutofit/>
          </a:bodyPr>
          <a:lstStyle>
            <a:lvl1pPr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Headlines are 24pt Arial Bold Title Case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84047" y="1004285"/>
            <a:ext cx="8348472" cy="363176"/>
          </a:xfrm>
          <a:prstGeom prst="rect">
            <a:avLst/>
          </a:prstGeom>
        </p:spPr>
        <p:txBody>
          <a:bodyPr tIns="27432" bIns="27432">
            <a:spAutoFit/>
          </a:bodyPr>
          <a:lstStyle>
            <a:lvl1pPr marL="0" indent="0">
              <a:spcBef>
                <a:spcPts val="0"/>
              </a:spcBef>
              <a:buFontTx/>
              <a:buNone/>
              <a:defRPr sz="2000" b="0" i="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FontTx/>
              <a:buNone/>
              <a:defRPr sz="1600" b="0" i="1">
                <a:solidFill>
                  <a:schemeClr val="accent6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600" b="0" i="1">
                <a:solidFill>
                  <a:schemeClr val="accent6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1600" b="0" i="1">
                <a:solidFill>
                  <a:schemeClr val="accent6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600" b="0" i="1"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 smtClean="0"/>
              <a:t>Subheads are 20pt Arial sentence case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2234275" y="6474690"/>
            <a:ext cx="6309360" cy="384048"/>
          </a:xfrm>
          <a:prstGeom prst="rect">
            <a:avLst/>
          </a:prstGeom>
        </p:spPr>
        <p:txBody>
          <a:bodyPr tIns="0"/>
          <a:lstStyle>
            <a:lvl1pPr algn="l">
              <a:defRPr sz="7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2234275" y="6473951"/>
            <a:ext cx="6309360" cy="384048"/>
          </a:xfrm>
          <a:prstGeom prst="rect">
            <a:avLst/>
          </a:prstGeom>
        </p:spPr>
        <p:txBody>
          <a:bodyPr tIns="0"/>
          <a:lstStyle>
            <a:lvl1pPr algn="l">
              <a:defRPr sz="700"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>
          <a:xfrm>
            <a:off x="420257" y="6661729"/>
            <a:ext cx="318654" cy="140855"/>
          </a:xfrm>
          <a:prstGeom prst="rect">
            <a:avLst/>
          </a:prstGeom>
        </p:spPr>
        <p:txBody>
          <a:bodyPr/>
          <a:lstStyle>
            <a:lvl1pPr>
              <a:defRPr sz="4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/>
          <p:nvPr/>
        </p:nvSpPr>
        <p:spPr bwMode="white">
          <a:xfrm>
            <a:off x="332509" y="6650182"/>
            <a:ext cx="572655" cy="207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4047" y="122663"/>
            <a:ext cx="8348472" cy="896112"/>
          </a:xfrm>
          <a:prstGeom prst="rect">
            <a:avLst/>
          </a:prstGeom>
        </p:spPr>
        <p:txBody>
          <a:bodyPr tIns="27432" bIns="27432" anchor="b" anchorCtr="0">
            <a:noAutofit/>
          </a:bodyPr>
          <a:lstStyle>
            <a:lvl1pPr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 smtClean="0"/>
              <a:t>Headlines are 24pt Arial Bold Title Case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1"/>
          </p:nvPr>
        </p:nvSpPr>
        <p:spPr>
          <a:xfrm>
            <a:off x="420256" y="6675580"/>
            <a:ext cx="309418" cy="131618"/>
          </a:xfrm>
          <a:prstGeom prst="rect">
            <a:avLst/>
          </a:prstGeom>
        </p:spPr>
        <p:txBody>
          <a:bodyPr/>
          <a:lstStyle>
            <a:lvl1pPr>
              <a:defRPr sz="4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Rectangle 12"/>
          <p:cNvSpPr/>
          <p:nvPr/>
        </p:nvSpPr>
        <p:spPr bwMode="white">
          <a:xfrm>
            <a:off x="332509" y="6650182"/>
            <a:ext cx="572655" cy="207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/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4" hasCustomPrompt="1"/>
          </p:nvPr>
        </p:nvSpPr>
        <p:spPr>
          <a:xfrm>
            <a:off x="4672583" y="1662977"/>
            <a:ext cx="4041648" cy="4572000"/>
          </a:xfrm>
          <a:prstGeom prst="rect">
            <a:avLst/>
          </a:prstGeom>
        </p:spPr>
        <p:txBody>
          <a:bodyPr/>
          <a:lstStyle>
            <a:lvl1pPr marL="171450" indent="-171450">
              <a:spcBef>
                <a:spcPts val="1000"/>
              </a:spcBef>
              <a:defRPr sz="1600">
                <a:solidFill>
                  <a:schemeClr val="tx2"/>
                </a:solidFill>
              </a:defRPr>
            </a:lvl1pPr>
            <a:lvl2pPr marL="40005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2pPr>
            <a:lvl3pPr marL="57150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3pPr>
            <a:lvl4pPr marL="74295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4pPr>
            <a:lvl5pPr marL="914400" indent="-171450">
              <a:spcBef>
                <a:spcPts val="600"/>
              </a:spcBef>
              <a:buFont typeface="Arial" panose="020B0604020202020204" pitchFamily="34" charset="0"/>
              <a:buChar char="–"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16pt Arial bullet level 1</a:t>
            </a:r>
          </a:p>
          <a:p>
            <a:pPr lvl="1"/>
            <a:r>
              <a:rPr lang="en-US" dirty="0" smtClean="0"/>
              <a:t>16pt Arial bullet level 2</a:t>
            </a:r>
          </a:p>
          <a:p>
            <a:pPr lvl="2"/>
            <a:r>
              <a:rPr lang="en-US" dirty="0" smtClean="0"/>
              <a:t>16pt Arial bullet level 3</a:t>
            </a:r>
          </a:p>
          <a:p>
            <a:pPr lvl="3"/>
            <a:r>
              <a:rPr lang="en-US" dirty="0" smtClean="0"/>
              <a:t>16pt Arial bullet level 4</a:t>
            </a:r>
          </a:p>
          <a:p>
            <a:pPr lvl="4"/>
            <a:r>
              <a:rPr lang="en-US" dirty="0" smtClean="0"/>
              <a:t>16pt Arial bullet level 5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sz="quarter" idx="13" hasCustomPrompt="1"/>
          </p:nvPr>
        </p:nvSpPr>
        <p:spPr>
          <a:xfrm>
            <a:off x="384047" y="1662977"/>
            <a:ext cx="4038600" cy="4572000"/>
          </a:xfrm>
          <a:prstGeom prst="rect">
            <a:avLst/>
          </a:prstGeom>
        </p:spPr>
        <p:txBody>
          <a:bodyPr/>
          <a:lstStyle>
            <a:lvl1pPr marL="171450" indent="-171450">
              <a:spcBef>
                <a:spcPts val="1000"/>
              </a:spcBef>
              <a:defRPr sz="1600" b="0">
                <a:solidFill>
                  <a:schemeClr val="tx2"/>
                </a:solidFill>
              </a:defRPr>
            </a:lvl1pPr>
            <a:lvl2pPr marL="40005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2pPr>
            <a:lvl3pPr marL="57150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3pPr>
            <a:lvl4pPr marL="742950" indent="-17145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4pPr>
            <a:lvl5pPr marL="914400" indent="-171450">
              <a:spcBef>
                <a:spcPts val="600"/>
              </a:spcBef>
              <a:buFont typeface="Arial" panose="020B0604020202020204" pitchFamily="34" charset="0"/>
              <a:buChar char="–"/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16pt Arial bullet level 1</a:t>
            </a:r>
          </a:p>
          <a:p>
            <a:pPr lvl="1"/>
            <a:r>
              <a:rPr lang="en-US" dirty="0" smtClean="0"/>
              <a:t>16pt Arial bullet level 2</a:t>
            </a:r>
          </a:p>
          <a:p>
            <a:pPr lvl="2"/>
            <a:r>
              <a:rPr lang="en-US" dirty="0" smtClean="0"/>
              <a:t>16pt Arial bullet level 3</a:t>
            </a:r>
          </a:p>
          <a:p>
            <a:pPr lvl="3"/>
            <a:r>
              <a:rPr lang="en-US" dirty="0" smtClean="0"/>
              <a:t>16pt Arial bullet level 4</a:t>
            </a:r>
          </a:p>
          <a:p>
            <a:pPr lvl="4"/>
            <a:r>
              <a:rPr lang="en-US" dirty="0" smtClean="0"/>
              <a:t>16pt Arial bullet level 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4047" y="122663"/>
            <a:ext cx="8348472" cy="896112"/>
          </a:xfrm>
          <a:prstGeom prst="rect">
            <a:avLst/>
          </a:prstGeom>
        </p:spPr>
        <p:txBody>
          <a:bodyPr tIns="27432" bIns="27432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b="1" kern="1200" dirty="0" smtClean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 smtClean="0"/>
              <a:t>Headlines are 24pt Arial Bold Title Case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2" hasCustomPrompt="1"/>
          </p:nvPr>
        </p:nvSpPr>
        <p:spPr>
          <a:xfrm>
            <a:off x="384047" y="1004285"/>
            <a:ext cx="8348472" cy="363176"/>
          </a:xfrm>
          <a:prstGeom prst="rect">
            <a:avLst/>
          </a:prstGeom>
        </p:spPr>
        <p:txBody>
          <a:bodyPr tIns="27432" bIns="27432">
            <a:spAutoFit/>
          </a:bodyPr>
          <a:lstStyle>
            <a:lvl1pPr marL="0" indent="0">
              <a:spcBef>
                <a:spcPts val="0"/>
              </a:spcBef>
              <a:buNone/>
              <a:defRPr sz="2000" i="0">
                <a:solidFill>
                  <a:schemeClr val="tx2"/>
                </a:solidFill>
                <a:latin typeface="+mj-lt"/>
              </a:defRPr>
            </a:lvl1pPr>
            <a:lvl2pPr>
              <a:buNone/>
              <a:defRPr sz="1600" i="1">
                <a:solidFill>
                  <a:srgbClr val="414343"/>
                </a:solidFill>
              </a:defRPr>
            </a:lvl2pPr>
            <a:lvl3pPr>
              <a:buNone/>
              <a:defRPr sz="1600" i="1">
                <a:solidFill>
                  <a:srgbClr val="414343"/>
                </a:solidFill>
              </a:defRPr>
            </a:lvl3pPr>
            <a:lvl4pPr>
              <a:buNone/>
              <a:defRPr sz="1600" i="1">
                <a:solidFill>
                  <a:srgbClr val="414343"/>
                </a:solidFill>
              </a:defRPr>
            </a:lvl4pPr>
            <a:lvl5pPr>
              <a:buNone/>
              <a:defRPr sz="1600" i="1">
                <a:solidFill>
                  <a:srgbClr val="414343"/>
                </a:solidFill>
              </a:defRPr>
            </a:lvl5pPr>
          </a:lstStyle>
          <a:p>
            <a:pPr lvl="0"/>
            <a:r>
              <a:rPr lang="en-US" dirty="0" smtClean="0"/>
              <a:t>Subheads are 20pt Arial sentence case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2234275" y="6473951"/>
            <a:ext cx="6309360" cy="384048"/>
          </a:xfrm>
          <a:prstGeom prst="rect">
            <a:avLst/>
          </a:prstGeom>
        </p:spPr>
        <p:txBody>
          <a:bodyPr tIns="0"/>
          <a:lstStyle>
            <a:lvl1pPr algn="l">
              <a:defRPr sz="7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9172663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35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2234275" y="6473951"/>
            <a:ext cx="6309360" cy="384048"/>
          </a:xfrm>
          <a:prstGeom prst="rect">
            <a:avLst/>
          </a:prstGeom>
        </p:spPr>
        <p:txBody>
          <a:bodyPr tIns="0"/>
          <a:lstStyle>
            <a:lvl1pPr algn="l">
              <a:defRPr sz="7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1"/>
          </p:nvPr>
        </p:nvSpPr>
        <p:spPr>
          <a:xfrm>
            <a:off x="411018" y="6680201"/>
            <a:ext cx="337127" cy="140855"/>
          </a:xfrm>
          <a:prstGeom prst="rect">
            <a:avLst/>
          </a:prstGeom>
        </p:spPr>
        <p:txBody>
          <a:bodyPr/>
          <a:lstStyle>
            <a:lvl1pPr>
              <a:defRPr sz="4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Rectangle 14"/>
          <p:cNvSpPr/>
          <p:nvPr/>
        </p:nvSpPr>
        <p:spPr bwMode="white">
          <a:xfrm>
            <a:off x="332509" y="6650182"/>
            <a:ext cx="572655" cy="207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6062471" y="1662977"/>
            <a:ext cx="2667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>
              <a:spcBef>
                <a:spcPts val="1000"/>
              </a:spcBef>
              <a:defRPr sz="1600">
                <a:solidFill>
                  <a:schemeClr val="tx2"/>
                </a:solidFill>
              </a:defRPr>
            </a:lvl1pPr>
            <a:lvl2pPr marL="396875" indent="-166688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2pPr>
            <a:lvl3pPr marL="573088" indent="-176213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3pPr>
            <a:lvl4pPr marL="738188" indent="-16510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4pPr>
            <a:lvl5pPr marL="914400" indent="-176213">
              <a:spcBef>
                <a:spcPts val="600"/>
              </a:spcBef>
              <a:buFont typeface="Arial" panose="020B0604020202020204" pitchFamily="34" charset="0"/>
              <a:buChar char="–"/>
              <a:defRPr sz="16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16pt Arial bullet level 1</a:t>
            </a:r>
          </a:p>
          <a:p>
            <a:pPr lvl="1"/>
            <a:r>
              <a:rPr lang="en-US" dirty="0" smtClean="0"/>
              <a:t>16pt Arial bullet level 2</a:t>
            </a:r>
          </a:p>
          <a:p>
            <a:pPr lvl="2"/>
            <a:r>
              <a:rPr lang="en-US" dirty="0" smtClean="0"/>
              <a:t>16pt Arial bullet level 3</a:t>
            </a:r>
          </a:p>
          <a:p>
            <a:pPr lvl="3"/>
            <a:r>
              <a:rPr lang="en-US" dirty="0" smtClean="0"/>
              <a:t>16pt Arial bullet level 4</a:t>
            </a:r>
          </a:p>
          <a:p>
            <a:pPr lvl="4"/>
            <a:r>
              <a:rPr lang="en-US" dirty="0" smtClean="0"/>
              <a:t>16pt Arial bullet level 5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3223259" y="1662977"/>
            <a:ext cx="2667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>
              <a:spcBef>
                <a:spcPts val="1000"/>
              </a:spcBef>
              <a:defRPr sz="1600">
                <a:solidFill>
                  <a:schemeClr val="tx2"/>
                </a:solidFill>
              </a:defRPr>
            </a:lvl1pPr>
            <a:lvl2pPr marL="396875" indent="-166688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2pPr>
            <a:lvl3pPr marL="573088" indent="-176213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3pPr>
            <a:lvl4pPr marL="738188" indent="-16510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4pPr>
            <a:lvl5pPr marL="914400" indent="-176213">
              <a:spcBef>
                <a:spcPts val="600"/>
              </a:spcBef>
              <a:buFont typeface="Arial" panose="020B0604020202020204" pitchFamily="34" charset="0"/>
              <a:buChar char="–"/>
              <a:defRPr sz="16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16pt Arial bullet level 1</a:t>
            </a:r>
          </a:p>
          <a:p>
            <a:pPr lvl="1"/>
            <a:r>
              <a:rPr lang="en-US" dirty="0" smtClean="0"/>
              <a:t>16pt Arial bullet level 2</a:t>
            </a:r>
          </a:p>
          <a:p>
            <a:pPr lvl="2"/>
            <a:r>
              <a:rPr lang="en-US" dirty="0" smtClean="0"/>
              <a:t>16pt Arial bullet level 3</a:t>
            </a:r>
          </a:p>
          <a:p>
            <a:pPr lvl="3"/>
            <a:r>
              <a:rPr lang="en-US" dirty="0" smtClean="0"/>
              <a:t>16pt Arial bullet level 4</a:t>
            </a:r>
          </a:p>
          <a:p>
            <a:pPr lvl="4"/>
            <a:r>
              <a:rPr lang="en-US" dirty="0" smtClean="0"/>
              <a:t>16pt Arial bullet level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84047" y="1662977"/>
            <a:ext cx="2667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>
              <a:spcBef>
                <a:spcPts val="1000"/>
              </a:spcBef>
              <a:defRPr sz="1600">
                <a:solidFill>
                  <a:schemeClr val="tx2"/>
                </a:solidFill>
              </a:defRPr>
            </a:lvl1pPr>
            <a:lvl2pPr marL="396875" indent="-166688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2pPr>
            <a:lvl3pPr marL="573088" indent="-176213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3pPr>
            <a:lvl4pPr marL="738188" indent="-165100">
              <a:spcBef>
                <a:spcPts val="600"/>
              </a:spcBef>
              <a:buFont typeface="Arial" pitchFamily="34" charset="0"/>
              <a:buChar char="–"/>
              <a:defRPr sz="1600">
                <a:solidFill>
                  <a:schemeClr val="tx2"/>
                </a:solidFill>
              </a:defRPr>
            </a:lvl4pPr>
            <a:lvl5pPr marL="914400" indent="-176213">
              <a:spcBef>
                <a:spcPts val="600"/>
              </a:spcBef>
              <a:buFont typeface="Arial" panose="020B0604020202020204" pitchFamily="34" charset="0"/>
              <a:buChar char="–"/>
              <a:defRPr sz="16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16pt Arial bullet level 1</a:t>
            </a:r>
          </a:p>
          <a:p>
            <a:pPr lvl="1"/>
            <a:r>
              <a:rPr lang="en-US" dirty="0" smtClean="0"/>
              <a:t>16pt Arial bullet level 2</a:t>
            </a:r>
          </a:p>
          <a:p>
            <a:pPr lvl="2"/>
            <a:r>
              <a:rPr lang="en-US" dirty="0" smtClean="0"/>
              <a:t>16pt Arial bullet level 3</a:t>
            </a:r>
          </a:p>
          <a:p>
            <a:pPr lvl="3"/>
            <a:r>
              <a:rPr lang="en-US" dirty="0" smtClean="0"/>
              <a:t>16pt Arial bullet level 4</a:t>
            </a:r>
          </a:p>
          <a:p>
            <a:pPr lvl="4"/>
            <a:r>
              <a:rPr lang="en-US" dirty="0" smtClean="0"/>
              <a:t>16pt Arial bullet level 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4047" y="122663"/>
            <a:ext cx="8348472" cy="896112"/>
          </a:xfrm>
          <a:prstGeom prst="rect">
            <a:avLst/>
          </a:prstGeom>
        </p:spPr>
        <p:txBody>
          <a:bodyPr tIns="27432" bIns="27432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b="1" kern="1200" dirty="0" smtClean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 smtClean="0"/>
              <a:t>Headlines are 24pt Arial Bold Title Case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384047" y="1004285"/>
            <a:ext cx="8348472" cy="363176"/>
          </a:xfrm>
          <a:prstGeom prst="rect">
            <a:avLst/>
          </a:prstGeom>
        </p:spPr>
        <p:txBody>
          <a:bodyPr tIns="27432" bIns="27432">
            <a:spAutoFit/>
          </a:bodyPr>
          <a:lstStyle>
            <a:lvl1pPr marL="0" indent="0">
              <a:spcBef>
                <a:spcPts val="0"/>
              </a:spcBef>
              <a:buFontTx/>
              <a:buNone/>
              <a:defRPr sz="2000" b="0" i="0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FontTx/>
              <a:buNone/>
              <a:defRPr sz="1600" b="0" i="1">
                <a:solidFill>
                  <a:schemeClr val="accent6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1600" b="0" i="1">
                <a:solidFill>
                  <a:schemeClr val="accent6"/>
                </a:solidFill>
              </a:defRPr>
            </a:lvl3pPr>
            <a:lvl4pPr marL="0" indent="0">
              <a:spcBef>
                <a:spcPts val="0"/>
              </a:spcBef>
              <a:buFontTx/>
              <a:buNone/>
              <a:defRPr sz="1600" b="0" i="1">
                <a:solidFill>
                  <a:schemeClr val="accent6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1600" b="0" i="1"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 smtClean="0"/>
              <a:t>Subheads are 20pt Arial sentence case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1"/>
          </p:nvPr>
        </p:nvSpPr>
        <p:spPr>
          <a:xfrm>
            <a:off x="457200" y="6666343"/>
            <a:ext cx="272473" cy="150091"/>
          </a:xfrm>
          <a:prstGeom prst="rect">
            <a:avLst/>
          </a:prstGeom>
        </p:spPr>
        <p:txBody>
          <a:bodyPr/>
          <a:lstStyle>
            <a:lvl1pPr>
              <a:defRPr sz="4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/>
          <p:nvPr/>
        </p:nvSpPr>
        <p:spPr bwMode="white">
          <a:xfrm>
            <a:off x="332509" y="6650182"/>
            <a:ext cx="572655" cy="207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/>
          </a:p>
        </p:txBody>
      </p:sp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234275" y="6473951"/>
            <a:ext cx="6309360" cy="384048"/>
          </a:xfrm>
          <a:prstGeom prst="rect">
            <a:avLst/>
          </a:prstGeom>
        </p:spPr>
        <p:txBody>
          <a:bodyPr tIns="0"/>
          <a:lstStyle>
            <a:lvl1pPr algn="l">
              <a:defRPr sz="70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359677458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5" name="think-cell Slide" r:id="rId20" imgW="270" imgH="270" progId="TCLayout.ActiveDocument.1">
                  <p:embed/>
                </p:oleObj>
              </mc:Choice>
              <mc:Fallback>
                <p:oleObj name="think-cell Slide" r:id="rId20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Slide Number Placeholder 6"/>
          <p:cNvSpPr txBox="1">
            <a:spLocks/>
          </p:cNvSpPr>
          <p:nvPr/>
        </p:nvSpPr>
        <p:spPr>
          <a:xfrm>
            <a:off x="8158171" y="6424615"/>
            <a:ext cx="762000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FA4524-850C-6D4F-85BC-70D4F7341579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4" name="Group 3"/>
          <p:cNvGrpSpPr/>
          <p:nvPr userDrawn="1"/>
        </p:nvGrpSpPr>
        <p:grpSpPr bwMode="gray">
          <a:xfrm>
            <a:off x="449977" y="6346861"/>
            <a:ext cx="1332641" cy="289100"/>
            <a:chOff x="4813445" y="5397500"/>
            <a:chExt cx="2736850" cy="593725"/>
          </a:xfrm>
        </p:grpSpPr>
        <p:sp>
          <p:nvSpPr>
            <p:cNvPr id="6" name="Freeform 5"/>
            <p:cNvSpPr>
              <a:spLocks noEditPoints="1"/>
            </p:cNvSpPr>
            <p:nvPr userDrawn="1"/>
          </p:nvSpPr>
          <p:spPr bwMode="gray">
            <a:xfrm>
              <a:off x="5526232" y="5549900"/>
              <a:ext cx="1927225" cy="301625"/>
            </a:xfrm>
            <a:custGeom>
              <a:avLst/>
              <a:gdLst>
                <a:gd name="T0" fmla="*/ 64 w 1231"/>
                <a:gd name="T1" fmla="*/ 183 h 191"/>
                <a:gd name="T2" fmla="*/ 18 w 1231"/>
                <a:gd name="T3" fmla="*/ 18 h 191"/>
                <a:gd name="T4" fmla="*/ 127 w 1231"/>
                <a:gd name="T5" fmla="*/ 92 h 191"/>
                <a:gd name="T6" fmla="*/ 121 w 1231"/>
                <a:gd name="T7" fmla="*/ 191 h 191"/>
                <a:gd name="T8" fmla="*/ 22 w 1231"/>
                <a:gd name="T9" fmla="*/ 92 h 191"/>
                <a:gd name="T10" fmla="*/ 87 w 1231"/>
                <a:gd name="T11" fmla="*/ 156 h 191"/>
                <a:gd name="T12" fmla="*/ 99 w 1231"/>
                <a:gd name="T13" fmla="*/ 142 h 191"/>
                <a:gd name="T14" fmla="*/ 64 w 1231"/>
                <a:gd name="T15" fmla="*/ 20 h 191"/>
                <a:gd name="T16" fmla="*/ 152 w 1231"/>
                <a:gd name="T17" fmla="*/ 136 h 191"/>
                <a:gd name="T18" fmla="*/ 172 w 1231"/>
                <a:gd name="T19" fmla="*/ 133 h 191"/>
                <a:gd name="T20" fmla="*/ 230 w 1231"/>
                <a:gd name="T21" fmla="*/ 56 h 191"/>
                <a:gd name="T22" fmla="*/ 231 w 1231"/>
                <a:gd name="T23" fmla="*/ 182 h 191"/>
                <a:gd name="T24" fmla="*/ 301 w 1231"/>
                <a:gd name="T25" fmla="*/ 182 h 191"/>
                <a:gd name="T26" fmla="*/ 281 w 1231"/>
                <a:gd name="T27" fmla="*/ 56 h 191"/>
                <a:gd name="T28" fmla="*/ 301 w 1231"/>
                <a:gd name="T29" fmla="*/ 182 h 191"/>
                <a:gd name="T30" fmla="*/ 280 w 1231"/>
                <a:gd name="T31" fmla="*/ 1 h 191"/>
                <a:gd name="T32" fmla="*/ 430 w 1231"/>
                <a:gd name="T33" fmla="*/ 182 h 191"/>
                <a:gd name="T34" fmla="*/ 381 w 1231"/>
                <a:gd name="T35" fmla="*/ 73 h 191"/>
                <a:gd name="T36" fmla="*/ 331 w 1231"/>
                <a:gd name="T37" fmla="*/ 182 h 191"/>
                <a:gd name="T38" fmla="*/ 352 w 1231"/>
                <a:gd name="T39" fmla="*/ 68 h 191"/>
                <a:gd name="T40" fmla="*/ 430 w 1231"/>
                <a:gd name="T41" fmla="*/ 102 h 191"/>
                <a:gd name="T42" fmla="*/ 529 w 1231"/>
                <a:gd name="T43" fmla="*/ 182 h 191"/>
                <a:gd name="T44" fmla="*/ 550 w 1231"/>
                <a:gd name="T45" fmla="*/ 56 h 191"/>
                <a:gd name="T46" fmla="*/ 551 w 1231"/>
                <a:gd name="T47" fmla="*/ 24 h 191"/>
                <a:gd name="T48" fmla="*/ 551 w 1231"/>
                <a:gd name="T49" fmla="*/ 1 h 191"/>
                <a:gd name="T50" fmla="*/ 631 w 1231"/>
                <a:gd name="T51" fmla="*/ 119 h 191"/>
                <a:gd name="T52" fmla="*/ 735 w 1231"/>
                <a:gd name="T53" fmla="*/ 125 h 191"/>
                <a:gd name="T54" fmla="*/ 718 w 1231"/>
                <a:gd name="T55" fmla="*/ 151 h 191"/>
                <a:gd name="T56" fmla="*/ 732 w 1231"/>
                <a:gd name="T57" fmla="*/ 164 h 191"/>
                <a:gd name="T58" fmla="*/ 714 w 1231"/>
                <a:gd name="T59" fmla="*/ 109 h 191"/>
                <a:gd name="T60" fmla="*/ 655 w 1231"/>
                <a:gd name="T61" fmla="*/ 90 h 191"/>
                <a:gd name="T62" fmla="*/ 746 w 1231"/>
                <a:gd name="T63" fmla="*/ 165 h 191"/>
                <a:gd name="T64" fmla="*/ 760 w 1231"/>
                <a:gd name="T65" fmla="*/ 151 h 191"/>
                <a:gd name="T66" fmla="*/ 809 w 1231"/>
                <a:gd name="T67" fmla="*/ 128 h 191"/>
                <a:gd name="T68" fmla="*/ 798 w 1231"/>
                <a:gd name="T69" fmla="*/ 55 h 191"/>
                <a:gd name="T70" fmla="*/ 830 w 1231"/>
                <a:gd name="T71" fmla="*/ 83 h 191"/>
                <a:gd name="T72" fmla="*/ 771 w 1231"/>
                <a:gd name="T73" fmla="*/ 92 h 191"/>
                <a:gd name="T74" fmla="*/ 849 w 1231"/>
                <a:gd name="T75" fmla="*/ 144 h 191"/>
                <a:gd name="T76" fmla="*/ 872 w 1231"/>
                <a:gd name="T77" fmla="*/ 182 h 191"/>
                <a:gd name="T78" fmla="*/ 894 w 1231"/>
                <a:gd name="T79" fmla="*/ 2 h 191"/>
                <a:gd name="T80" fmla="*/ 1085 w 1231"/>
                <a:gd name="T81" fmla="*/ 182 h 191"/>
                <a:gd name="T82" fmla="*/ 1017 w 1231"/>
                <a:gd name="T83" fmla="*/ 154 h 191"/>
                <a:gd name="T84" fmla="*/ 952 w 1231"/>
                <a:gd name="T85" fmla="*/ 182 h 191"/>
                <a:gd name="T86" fmla="*/ 951 w 1231"/>
                <a:gd name="T87" fmla="*/ 2 h 191"/>
                <a:gd name="T88" fmla="*/ 1064 w 1231"/>
                <a:gd name="T89" fmla="*/ 2 h 191"/>
                <a:gd name="T90" fmla="*/ 1168 w 1231"/>
                <a:gd name="T91" fmla="*/ 183 h 191"/>
                <a:gd name="T92" fmla="*/ 1120 w 1231"/>
                <a:gd name="T93" fmla="*/ 144 h 191"/>
                <a:gd name="T94" fmla="*/ 1209 w 1231"/>
                <a:gd name="T95" fmla="*/ 132 h 191"/>
                <a:gd name="T96" fmla="*/ 1158 w 1231"/>
                <a:gd name="T97" fmla="*/ 99 h 191"/>
                <a:gd name="T98" fmla="*/ 1169 w 1231"/>
                <a:gd name="T99" fmla="*/ 0 h 191"/>
                <a:gd name="T100" fmla="*/ 1209 w 1231"/>
                <a:gd name="T101" fmla="*/ 35 h 191"/>
                <a:gd name="T102" fmla="*/ 1132 w 1231"/>
                <a:gd name="T103" fmla="*/ 51 h 191"/>
                <a:gd name="T104" fmla="*/ 1182 w 1231"/>
                <a:gd name="T105" fmla="*/ 83 h 191"/>
                <a:gd name="T106" fmla="*/ 1168 w 1231"/>
                <a:gd name="T107" fmla="*/ 183 h 191"/>
                <a:gd name="T108" fmla="*/ 462 w 1231"/>
                <a:gd name="T109" fmla="*/ 147 h 191"/>
                <a:gd name="T110" fmla="*/ 446 w 1231"/>
                <a:gd name="T111" fmla="*/ 56 h 191"/>
                <a:gd name="T112" fmla="*/ 482 w 1231"/>
                <a:gd name="T113" fmla="*/ 19 h 191"/>
                <a:gd name="T114" fmla="*/ 509 w 1231"/>
                <a:gd name="T115" fmla="*/ 73 h 191"/>
                <a:gd name="T116" fmla="*/ 498 w 1231"/>
                <a:gd name="T117" fmla="*/ 164 h 191"/>
                <a:gd name="T118" fmla="*/ 499 w 1231"/>
                <a:gd name="T119" fmla="*/ 182 h 191"/>
                <a:gd name="T120" fmla="*/ 579 w 1231"/>
                <a:gd name="T121" fmla="*/ 148 h 191"/>
                <a:gd name="T122" fmla="*/ 600 w 1231"/>
                <a:gd name="T123" fmla="*/ 147 h 191"/>
                <a:gd name="T124" fmla="*/ 616 w 1231"/>
                <a:gd name="T125" fmla="*/ 165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231" h="191">
                  <a:moveTo>
                    <a:pt x="121" y="191"/>
                  </a:moveTo>
                  <a:cubicBezTo>
                    <a:pt x="102" y="171"/>
                    <a:pt x="102" y="171"/>
                    <a:pt x="102" y="171"/>
                  </a:cubicBezTo>
                  <a:cubicBezTo>
                    <a:pt x="91" y="179"/>
                    <a:pt x="78" y="183"/>
                    <a:pt x="64" y="183"/>
                  </a:cubicBezTo>
                  <a:cubicBezTo>
                    <a:pt x="46" y="183"/>
                    <a:pt x="30" y="177"/>
                    <a:pt x="18" y="165"/>
                  </a:cubicBezTo>
                  <a:cubicBezTo>
                    <a:pt x="1" y="148"/>
                    <a:pt x="0" y="131"/>
                    <a:pt x="0" y="92"/>
                  </a:cubicBezTo>
                  <a:cubicBezTo>
                    <a:pt x="0" y="52"/>
                    <a:pt x="1" y="35"/>
                    <a:pt x="18" y="18"/>
                  </a:cubicBezTo>
                  <a:cubicBezTo>
                    <a:pt x="30" y="6"/>
                    <a:pt x="46" y="0"/>
                    <a:pt x="64" y="0"/>
                  </a:cubicBezTo>
                  <a:cubicBezTo>
                    <a:pt x="82" y="0"/>
                    <a:pt x="97" y="6"/>
                    <a:pt x="109" y="18"/>
                  </a:cubicBezTo>
                  <a:cubicBezTo>
                    <a:pt x="125" y="35"/>
                    <a:pt x="127" y="50"/>
                    <a:pt x="127" y="92"/>
                  </a:cubicBezTo>
                  <a:cubicBezTo>
                    <a:pt x="127" y="125"/>
                    <a:pt x="126" y="143"/>
                    <a:pt x="115" y="158"/>
                  </a:cubicBezTo>
                  <a:cubicBezTo>
                    <a:pt x="135" y="178"/>
                    <a:pt x="135" y="178"/>
                    <a:pt x="135" y="178"/>
                  </a:cubicBezTo>
                  <a:lnTo>
                    <a:pt x="121" y="191"/>
                  </a:lnTo>
                  <a:close/>
                  <a:moveTo>
                    <a:pt x="64" y="20"/>
                  </a:moveTo>
                  <a:cubicBezTo>
                    <a:pt x="52" y="20"/>
                    <a:pt x="41" y="24"/>
                    <a:pt x="34" y="32"/>
                  </a:cubicBezTo>
                  <a:cubicBezTo>
                    <a:pt x="23" y="42"/>
                    <a:pt x="22" y="54"/>
                    <a:pt x="22" y="92"/>
                  </a:cubicBezTo>
                  <a:cubicBezTo>
                    <a:pt x="22" y="129"/>
                    <a:pt x="23" y="141"/>
                    <a:pt x="34" y="152"/>
                  </a:cubicBezTo>
                  <a:cubicBezTo>
                    <a:pt x="41" y="159"/>
                    <a:pt x="52" y="164"/>
                    <a:pt x="64" y="164"/>
                  </a:cubicBezTo>
                  <a:cubicBezTo>
                    <a:pt x="73" y="164"/>
                    <a:pt x="80" y="161"/>
                    <a:pt x="87" y="156"/>
                  </a:cubicBezTo>
                  <a:cubicBezTo>
                    <a:pt x="64" y="134"/>
                    <a:pt x="64" y="134"/>
                    <a:pt x="64" y="134"/>
                  </a:cubicBezTo>
                  <a:cubicBezTo>
                    <a:pt x="78" y="121"/>
                    <a:pt x="78" y="121"/>
                    <a:pt x="78" y="121"/>
                  </a:cubicBezTo>
                  <a:cubicBezTo>
                    <a:pt x="99" y="142"/>
                    <a:pt x="99" y="142"/>
                    <a:pt x="99" y="142"/>
                  </a:cubicBezTo>
                  <a:cubicBezTo>
                    <a:pt x="105" y="132"/>
                    <a:pt x="105" y="118"/>
                    <a:pt x="105" y="92"/>
                  </a:cubicBezTo>
                  <a:cubicBezTo>
                    <a:pt x="105" y="54"/>
                    <a:pt x="104" y="42"/>
                    <a:pt x="93" y="32"/>
                  </a:cubicBezTo>
                  <a:cubicBezTo>
                    <a:pt x="86" y="24"/>
                    <a:pt x="75" y="20"/>
                    <a:pt x="64" y="20"/>
                  </a:cubicBezTo>
                  <a:close/>
                  <a:moveTo>
                    <a:pt x="197" y="183"/>
                  </a:moveTo>
                  <a:cubicBezTo>
                    <a:pt x="184" y="183"/>
                    <a:pt x="172" y="179"/>
                    <a:pt x="165" y="171"/>
                  </a:cubicBezTo>
                  <a:cubicBezTo>
                    <a:pt x="156" y="163"/>
                    <a:pt x="152" y="151"/>
                    <a:pt x="152" y="136"/>
                  </a:cubicBezTo>
                  <a:cubicBezTo>
                    <a:pt x="152" y="56"/>
                    <a:pt x="152" y="56"/>
                    <a:pt x="152" y="56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133"/>
                    <a:pt x="172" y="133"/>
                    <a:pt x="172" y="133"/>
                  </a:cubicBezTo>
                  <a:cubicBezTo>
                    <a:pt x="172" y="154"/>
                    <a:pt x="182" y="165"/>
                    <a:pt x="201" y="165"/>
                  </a:cubicBezTo>
                  <a:cubicBezTo>
                    <a:pt x="220" y="165"/>
                    <a:pt x="230" y="153"/>
                    <a:pt x="230" y="133"/>
                  </a:cubicBezTo>
                  <a:cubicBezTo>
                    <a:pt x="230" y="56"/>
                    <a:pt x="230" y="56"/>
                    <a:pt x="230" y="56"/>
                  </a:cubicBezTo>
                  <a:cubicBezTo>
                    <a:pt x="251" y="56"/>
                    <a:pt x="251" y="56"/>
                    <a:pt x="251" y="56"/>
                  </a:cubicBezTo>
                  <a:cubicBezTo>
                    <a:pt x="251" y="182"/>
                    <a:pt x="251" y="182"/>
                    <a:pt x="251" y="182"/>
                  </a:cubicBezTo>
                  <a:cubicBezTo>
                    <a:pt x="231" y="182"/>
                    <a:pt x="231" y="182"/>
                    <a:pt x="231" y="182"/>
                  </a:cubicBezTo>
                  <a:cubicBezTo>
                    <a:pt x="231" y="170"/>
                    <a:pt x="231" y="170"/>
                    <a:pt x="231" y="170"/>
                  </a:cubicBezTo>
                  <a:cubicBezTo>
                    <a:pt x="222" y="178"/>
                    <a:pt x="210" y="183"/>
                    <a:pt x="197" y="183"/>
                  </a:cubicBezTo>
                  <a:close/>
                  <a:moveTo>
                    <a:pt x="301" y="182"/>
                  </a:moveTo>
                  <a:cubicBezTo>
                    <a:pt x="281" y="182"/>
                    <a:pt x="281" y="182"/>
                    <a:pt x="281" y="182"/>
                  </a:cubicBezTo>
                  <a:cubicBezTo>
                    <a:pt x="281" y="115"/>
                    <a:pt x="281" y="115"/>
                    <a:pt x="281" y="115"/>
                  </a:cubicBezTo>
                  <a:cubicBezTo>
                    <a:pt x="281" y="56"/>
                    <a:pt x="281" y="56"/>
                    <a:pt x="281" y="56"/>
                  </a:cubicBezTo>
                  <a:cubicBezTo>
                    <a:pt x="301" y="56"/>
                    <a:pt x="301" y="56"/>
                    <a:pt x="301" y="56"/>
                  </a:cubicBezTo>
                  <a:cubicBezTo>
                    <a:pt x="301" y="114"/>
                    <a:pt x="301" y="114"/>
                    <a:pt x="301" y="114"/>
                  </a:cubicBezTo>
                  <a:lnTo>
                    <a:pt x="301" y="182"/>
                  </a:lnTo>
                  <a:close/>
                  <a:moveTo>
                    <a:pt x="303" y="24"/>
                  </a:moveTo>
                  <a:cubicBezTo>
                    <a:pt x="280" y="24"/>
                    <a:pt x="280" y="24"/>
                    <a:pt x="280" y="24"/>
                  </a:cubicBezTo>
                  <a:cubicBezTo>
                    <a:pt x="280" y="1"/>
                    <a:pt x="280" y="1"/>
                    <a:pt x="280" y="1"/>
                  </a:cubicBezTo>
                  <a:cubicBezTo>
                    <a:pt x="303" y="1"/>
                    <a:pt x="303" y="1"/>
                    <a:pt x="303" y="1"/>
                  </a:cubicBezTo>
                  <a:lnTo>
                    <a:pt x="303" y="24"/>
                  </a:lnTo>
                  <a:close/>
                  <a:moveTo>
                    <a:pt x="430" y="182"/>
                  </a:moveTo>
                  <a:cubicBezTo>
                    <a:pt x="410" y="182"/>
                    <a:pt x="410" y="182"/>
                    <a:pt x="410" y="182"/>
                  </a:cubicBezTo>
                  <a:cubicBezTo>
                    <a:pt x="410" y="105"/>
                    <a:pt x="410" y="105"/>
                    <a:pt x="410" y="105"/>
                  </a:cubicBezTo>
                  <a:cubicBezTo>
                    <a:pt x="410" y="85"/>
                    <a:pt x="399" y="73"/>
                    <a:pt x="381" y="73"/>
                  </a:cubicBezTo>
                  <a:cubicBezTo>
                    <a:pt x="362" y="73"/>
                    <a:pt x="352" y="85"/>
                    <a:pt x="352" y="105"/>
                  </a:cubicBezTo>
                  <a:cubicBezTo>
                    <a:pt x="352" y="182"/>
                    <a:pt x="352" y="182"/>
                    <a:pt x="352" y="182"/>
                  </a:cubicBezTo>
                  <a:cubicBezTo>
                    <a:pt x="331" y="182"/>
                    <a:pt x="331" y="182"/>
                    <a:pt x="331" y="182"/>
                  </a:cubicBezTo>
                  <a:cubicBezTo>
                    <a:pt x="331" y="56"/>
                    <a:pt x="331" y="56"/>
                    <a:pt x="331" y="56"/>
                  </a:cubicBezTo>
                  <a:cubicBezTo>
                    <a:pt x="352" y="56"/>
                    <a:pt x="352" y="56"/>
                    <a:pt x="352" y="56"/>
                  </a:cubicBezTo>
                  <a:cubicBezTo>
                    <a:pt x="352" y="68"/>
                    <a:pt x="352" y="68"/>
                    <a:pt x="352" y="68"/>
                  </a:cubicBezTo>
                  <a:cubicBezTo>
                    <a:pt x="360" y="59"/>
                    <a:pt x="372" y="55"/>
                    <a:pt x="385" y="55"/>
                  </a:cubicBezTo>
                  <a:cubicBezTo>
                    <a:pt x="398" y="55"/>
                    <a:pt x="409" y="59"/>
                    <a:pt x="417" y="67"/>
                  </a:cubicBezTo>
                  <a:cubicBezTo>
                    <a:pt x="426" y="75"/>
                    <a:pt x="430" y="87"/>
                    <a:pt x="430" y="102"/>
                  </a:cubicBezTo>
                  <a:lnTo>
                    <a:pt x="430" y="182"/>
                  </a:lnTo>
                  <a:close/>
                  <a:moveTo>
                    <a:pt x="550" y="182"/>
                  </a:moveTo>
                  <a:cubicBezTo>
                    <a:pt x="529" y="182"/>
                    <a:pt x="529" y="182"/>
                    <a:pt x="529" y="182"/>
                  </a:cubicBezTo>
                  <a:cubicBezTo>
                    <a:pt x="529" y="113"/>
                    <a:pt x="529" y="113"/>
                    <a:pt x="529" y="113"/>
                  </a:cubicBezTo>
                  <a:cubicBezTo>
                    <a:pt x="529" y="56"/>
                    <a:pt x="529" y="56"/>
                    <a:pt x="529" y="56"/>
                  </a:cubicBezTo>
                  <a:cubicBezTo>
                    <a:pt x="550" y="56"/>
                    <a:pt x="550" y="56"/>
                    <a:pt x="550" y="56"/>
                  </a:cubicBezTo>
                  <a:cubicBezTo>
                    <a:pt x="550" y="113"/>
                    <a:pt x="550" y="113"/>
                    <a:pt x="550" y="113"/>
                  </a:cubicBezTo>
                  <a:lnTo>
                    <a:pt x="550" y="182"/>
                  </a:lnTo>
                  <a:close/>
                  <a:moveTo>
                    <a:pt x="551" y="24"/>
                  </a:moveTo>
                  <a:cubicBezTo>
                    <a:pt x="528" y="24"/>
                    <a:pt x="528" y="24"/>
                    <a:pt x="528" y="24"/>
                  </a:cubicBezTo>
                  <a:cubicBezTo>
                    <a:pt x="528" y="1"/>
                    <a:pt x="528" y="1"/>
                    <a:pt x="528" y="1"/>
                  </a:cubicBezTo>
                  <a:cubicBezTo>
                    <a:pt x="551" y="1"/>
                    <a:pt x="551" y="1"/>
                    <a:pt x="551" y="1"/>
                  </a:cubicBezTo>
                  <a:lnTo>
                    <a:pt x="551" y="24"/>
                  </a:lnTo>
                  <a:close/>
                  <a:moveTo>
                    <a:pt x="686" y="183"/>
                  </a:moveTo>
                  <a:cubicBezTo>
                    <a:pt x="651" y="183"/>
                    <a:pt x="631" y="160"/>
                    <a:pt x="631" y="119"/>
                  </a:cubicBezTo>
                  <a:cubicBezTo>
                    <a:pt x="631" y="79"/>
                    <a:pt x="651" y="55"/>
                    <a:pt x="683" y="55"/>
                  </a:cubicBezTo>
                  <a:cubicBezTo>
                    <a:pt x="715" y="55"/>
                    <a:pt x="735" y="78"/>
                    <a:pt x="735" y="116"/>
                  </a:cubicBezTo>
                  <a:cubicBezTo>
                    <a:pt x="735" y="125"/>
                    <a:pt x="735" y="125"/>
                    <a:pt x="735" y="125"/>
                  </a:cubicBezTo>
                  <a:cubicBezTo>
                    <a:pt x="652" y="125"/>
                    <a:pt x="652" y="125"/>
                    <a:pt x="652" y="125"/>
                  </a:cubicBezTo>
                  <a:cubicBezTo>
                    <a:pt x="652" y="151"/>
                    <a:pt x="664" y="165"/>
                    <a:pt x="687" y="165"/>
                  </a:cubicBezTo>
                  <a:cubicBezTo>
                    <a:pt x="700" y="165"/>
                    <a:pt x="708" y="161"/>
                    <a:pt x="718" y="151"/>
                  </a:cubicBezTo>
                  <a:cubicBezTo>
                    <a:pt x="719" y="150"/>
                    <a:pt x="719" y="150"/>
                    <a:pt x="719" y="150"/>
                  </a:cubicBezTo>
                  <a:cubicBezTo>
                    <a:pt x="733" y="163"/>
                    <a:pt x="733" y="163"/>
                    <a:pt x="733" y="163"/>
                  </a:cubicBezTo>
                  <a:cubicBezTo>
                    <a:pt x="732" y="164"/>
                    <a:pt x="732" y="164"/>
                    <a:pt x="732" y="164"/>
                  </a:cubicBezTo>
                  <a:cubicBezTo>
                    <a:pt x="720" y="176"/>
                    <a:pt x="708" y="183"/>
                    <a:pt x="686" y="183"/>
                  </a:cubicBezTo>
                  <a:close/>
                  <a:moveTo>
                    <a:pt x="652" y="109"/>
                  </a:moveTo>
                  <a:cubicBezTo>
                    <a:pt x="714" y="109"/>
                    <a:pt x="714" y="109"/>
                    <a:pt x="714" y="109"/>
                  </a:cubicBezTo>
                  <a:cubicBezTo>
                    <a:pt x="713" y="100"/>
                    <a:pt x="713" y="96"/>
                    <a:pt x="710" y="90"/>
                  </a:cubicBezTo>
                  <a:cubicBezTo>
                    <a:pt x="705" y="79"/>
                    <a:pt x="695" y="73"/>
                    <a:pt x="683" y="73"/>
                  </a:cubicBezTo>
                  <a:cubicBezTo>
                    <a:pt x="671" y="73"/>
                    <a:pt x="661" y="79"/>
                    <a:pt x="655" y="90"/>
                  </a:cubicBezTo>
                  <a:cubicBezTo>
                    <a:pt x="653" y="96"/>
                    <a:pt x="652" y="100"/>
                    <a:pt x="652" y="109"/>
                  </a:cubicBezTo>
                  <a:close/>
                  <a:moveTo>
                    <a:pt x="798" y="183"/>
                  </a:moveTo>
                  <a:cubicBezTo>
                    <a:pt x="775" y="183"/>
                    <a:pt x="759" y="178"/>
                    <a:pt x="746" y="165"/>
                  </a:cubicBezTo>
                  <a:cubicBezTo>
                    <a:pt x="745" y="164"/>
                    <a:pt x="745" y="164"/>
                    <a:pt x="745" y="164"/>
                  </a:cubicBezTo>
                  <a:cubicBezTo>
                    <a:pt x="759" y="150"/>
                    <a:pt x="759" y="150"/>
                    <a:pt x="759" y="150"/>
                  </a:cubicBezTo>
                  <a:cubicBezTo>
                    <a:pt x="760" y="151"/>
                    <a:pt x="760" y="151"/>
                    <a:pt x="760" y="151"/>
                  </a:cubicBezTo>
                  <a:cubicBezTo>
                    <a:pt x="769" y="161"/>
                    <a:pt x="781" y="165"/>
                    <a:pt x="797" y="165"/>
                  </a:cubicBezTo>
                  <a:cubicBezTo>
                    <a:pt x="809" y="165"/>
                    <a:pt x="829" y="163"/>
                    <a:pt x="829" y="145"/>
                  </a:cubicBezTo>
                  <a:cubicBezTo>
                    <a:pt x="829" y="134"/>
                    <a:pt x="823" y="129"/>
                    <a:pt x="809" y="128"/>
                  </a:cubicBezTo>
                  <a:cubicBezTo>
                    <a:pt x="789" y="126"/>
                    <a:pt x="789" y="126"/>
                    <a:pt x="789" y="126"/>
                  </a:cubicBezTo>
                  <a:cubicBezTo>
                    <a:pt x="764" y="124"/>
                    <a:pt x="751" y="113"/>
                    <a:pt x="751" y="92"/>
                  </a:cubicBezTo>
                  <a:cubicBezTo>
                    <a:pt x="751" y="70"/>
                    <a:pt x="770" y="55"/>
                    <a:pt x="798" y="55"/>
                  </a:cubicBezTo>
                  <a:cubicBezTo>
                    <a:pt x="816" y="55"/>
                    <a:pt x="832" y="59"/>
                    <a:pt x="843" y="68"/>
                  </a:cubicBezTo>
                  <a:cubicBezTo>
                    <a:pt x="844" y="69"/>
                    <a:pt x="844" y="69"/>
                    <a:pt x="844" y="69"/>
                  </a:cubicBezTo>
                  <a:cubicBezTo>
                    <a:pt x="830" y="83"/>
                    <a:pt x="830" y="83"/>
                    <a:pt x="830" y="83"/>
                  </a:cubicBezTo>
                  <a:cubicBezTo>
                    <a:pt x="829" y="82"/>
                    <a:pt x="829" y="82"/>
                    <a:pt x="829" y="82"/>
                  </a:cubicBezTo>
                  <a:cubicBezTo>
                    <a:pt x="821" y="76"/>
                    <a:pt x="811" y="73"/>
                    <a:pt x="798" y="73"/>
                  </a:cubicBezTo>
                  <a:cubicBezTo>
                    <a:pt x="781" y="73"/>
                    <a:pt x="771" y="79"/>
                    <a:pt x="771" y="92"/>
                  </a:cubicBezTo>
                  <a:cubicBezTo>
                    <a:pt x="771" y="102"/>
                    <a:pt x="778" y="107"/>
                    <a:pt x="792" y="108"/>
                  </a:cubicBezTo>
                  <a:cubicBezTo>
                    <a:pt x="811" y="110"/>
                    <a:pt x="811" y="110"/>
                    <a:pt x="811" y="110"/>
                  </a:cubicBezTo>
                  <a:cubicBezTo>
                    <a:pt x="827" y="112"/>
                    <a:pt x="849" y="117"/>
                    <a:pt x="849" y="144"/>
                  </a:cubicBezTo>
                  <a:cubicBezTo>
                    <a:pt x="849" y="168"/>
                    <a:pt x="829" y="183"/>
                    <a:pt x="798" y="183"/>
                  </a:cubicBezTo>
                  <a:close/>
                  <a:moveTo>
                    <a:pt x="894" y="182"/>
                  </a:moveTo>
                  <a:cubicBezTo>
                    <a:pt x="872" y="182"/>
                    <a:pt x="872" y="182"/>
                    <a:pt x="872" y="182"/>
                  </a:cubicBezTo>
                  <a:cubicBezTo>
                    <a:pt x="872" y="100"/>
                    <a:pt x="872" y="100"/>
                    <a:pt x="872" y="100"/>
                  </a:cubicBezTo>
                  <a:cubicBezTo>
                    <a:pt x="872" y="2"/>
                    <a:pt x="872" y="2"/>
                    <a:pt x="872" y="2"/>
                  </a:cubicBezTo>
                  <a:cubicBezTo>
                    <a:pt x="894" y="2"/>
                    <a:pt x="894" y="2"/>
                    <a:pt x="894" y="2"/>
                  </a:cubicBezTo>
                  <a:cubicBezTo>
                    <a:pt x="894" y="100"/>
                    <a:pt x="894" y="100"/>
                    <a:pt x="894" y="100"/>
                  </a:cubicBezTo>
                  <a:lnTo>
                    <a:pt x="894" y="182"/>
                  </a:lnTo>
                  <a:close/>
                  <a:moveTo>
                    <a:pt x="1085" y="182"/>
                  </a:moveTo>
                  <a:cubicBezTo>
                    <a:pt x="1063" y="182"/>
                    <a:pt x="1063" y="182"/>
                    <a:pt x="1063" y="182"/>
                  </a:cubicBezTo>
                  <a:cubicBezTo>
                    <a:pt x="1063" y="51"/>
                    <a:pt x="1063" y="51"/>
                    <a:pt x="1063" y="51"/>
                  </a:cubicBezTo>
                  <a:cubicBezTo>
                    <a:pt x="1017" y="154"/>
                    <a:pt x="1017" y="154"/>
                    <a:pt x="1017" y="154"/>
                  </a:cubicBezTo>
                  <a:cubicBezTo>
                    <a:pt x="999" y="154"/>
                    <a:pt x="999" y="154"/>
                    <a:pt x="999" y="154"/>
                  </a:cubicBezTo>
                  <a:cubicBezTo>
                    <a:pt x="952" y="51"/>
                    <a:pt x="952" y="51"/>
                    <a:pt x="952" y="51"/>
                  </a:cubicBezTo>
                  <a:cubicBezTo>
                    <a:pt x="952" y="182"/>
                    <a:pt x="952" y="182"/>
                    <a:pt x="952" y="182"/>
                  </a:cubicBezTo>
                  <a:cubicBezTo>
                    <a:pt x="930" y="182"/>
                    <a:pt x="930" y="182"/>
                    <a:pt x="930" y="182"/>
                  </a:cubicBezTo>
                  <a:cubicBezTo>
                    <a:pt x="930" y="2"/>
                    <a:pt x="930" y="2"/>
                    <a:pt x="930" y="2"/>
                  </a:cubicBezTo>
                  <a:cubicBezTo>
                    <a:pt x="951" y="2"/>
                    <a:pt x="951" y="2"/>
                    <a:pt x="951" y="2"/>
                  </a:cubicBezTo>
                  <a:cubicBezTo>
                    <a:pt x="951" y="2"/>
                    <a:pt x="951" y="2"/>
                    <a:pt x="951" y="2"/>
                  </a:cubicBezTo>
                  <a:cubicBezTo>
                    <a:pt x="1008" y="126"/>
                    <a:pt x="1008" y="126"/>
                    <a:pt x="1008" y="126"/>
                  </a:cubicBezTo>
                  <a:cubicBezTo>
                    <a:pt x="1064" y="2"/>
                    <a:pt x="1064" y="2"/>
                    <a:pt x="1064" y="2"/>
                  </a:cubicBezTo>
                  <a:cubicBezTo>
                    <a:pt x="1085" y="2"/>
                    <a:pt x="1085" y="2"/>
                    <a:pt x="1085" y="2"/>
                  </a:cubicBezTo>
                  <a:lnTo>
                    <a:pt x="1085" y="182"/>
                  </a:lnTo>
                  <a:close/>
                  <a:moveTo>
                    <a:pt x="1168" y="183"/>
                  </a:moveTo>
                  <a:cubicBezTo>
                    <a:pt x="1141" y="183"/>
                    <a:pt x="1123" y="176"/>
                    <a:pt x="1106" y="159"/>
                  </a:cubicBezTo>
                  <a:cubicBezTo>
                    <a:pt x="1106" y="158"/>
                    <a:pt x="1106" y="158"/>
                    <a:pt x="1106" y="158"/>
                  </a:cubicBezTo>
                  <a:cubicBezTo>
                    <a:pt x="1120" y="144"/>
                    <a:pt x="1120" y="144"/>
                    <a:pt x="1120" y="144"/>
                  </a:cubicBezTo>
                  <a:cubicBezTo>
                    <a:pt x="1121" y="145"/>
                    <a:pt x="1121" y="145"/>
                    <a:pt x="1121" y="145"/>
                  </a:cubicBezTo>
                  <a:cubicBezTo>
                    <a:pt x="1135" y="159"/>
                    <a:pt x="1148" y="164"/>
                    <a:pt x="1168" y="164"/>
                  </a:cubicBezTo>
                  <a:cubicBezTo>
                    <a:pt x="1194" y="164"/>
                    <a:pt x="1209" y="152"/>
                    <a:pt x="1209" y="132"/>
                  </a:cubicBezTo>
                  <a:cubicBezTo>
                    <a:pt x="1209" y="123"/>
                    <a:pt x="1207" y="116"/>
                    <a:pt x="1201" y="111"/>
                  </a:cubicBezTo>
                  <a:cubicBezTo>
                    <a:pt x="1196" y="106"/>
                    <a:pt x="1191" y="104"/>
                    <a:pt x="1179" y="102"/>
                  </a:cubicBezTo>
                  <a:cubicBezTo>
                    <a:pt x="1158" y="99"/>
                    <a:pt x="1158" y="99"/>
                    <a:pt x="1158" y="99"/>
                  </a:cubicBezTo>
                  <a:cubicBezTo>
                    <a:pt x="1143" y="97"/>
                    <a:pt x="1133" y="93"/>
                    <a:pt x="1125" y="86"/>
                  </a:cubicBezTo>
                  <a:cubicBezTo>
                    <a:pt x="1115" y="77"/>
                    <a:pt x="1111" y="66"/>
                    <a:pt x="1111" y="51"/>
                  </a:cubicBezTo>
                  <a:cubicBezTo>
                    <a:pt x="1111" y="20"/>
                    <a:pt x="1133" y="0"/>
                    <a:pt x="1169" y="0"/>
                  </a:cubicBezTo>
                  <a:cubicBezTo>
                    <a:pt x="1191" y="0"/>
                    <a:pt x="1207" y="6"/>
                    <a:pt x="1222" y="20"/>
                  </a:cubicBezTo>
                  <a:cubicBezTo>
                    <a:pt x="1223" y="21"/>
                    <a:pt x="1223" y="21"/>
                    <a:pt x="1223" y="21"/>
                  </a:cubicBezTo>
                  <a:cubicBezTo>
                    <a:pt x="1209" y="35"/>
                    <a:pt x="1209" y="35"/>
                    <a:pt x="1209" y="35"/>
                  </a:cubicBezTo>
                  <a:cubicBezTo>
                    <a:pt x="1208" y="34"/>
                    <a:pt x="1208" y="34"/>
                    <a:pt x="1208" y="34"/>
                  </a:cubicBezTo>
                  <a:cubicBezTo>
                    <a:pt x="1197" y="23"/>
                    <a:pt x="1185" y="19"/>
                    <a:pt x="1168" y="19"/>
                  </a:cubicBezTo>
                  <a:cubicBezTo>
                    <a:pt x="1146" y="19"/>
                    <a:pt x="1132" y="31"/>
                    <a:pt x="1132" y="51"/>
                  </a:cubicBezTo>
                  <a:cubicBezTo>
                    <a:pt x="1132" y="59"/>
                    <a:pt x="1134" y="66"/>
                    <a:pt x="1139" y="70"/>
                  </a:cubicBezTo>
                  <a:cubicBezTo>
                    <a:pt x="1144" y="75"/>
                    <a:pt x="1152" y="78"/>
                    <a:pt x="1162" y="79"/>
                  </a:cubicBezTo>
                  <a:cubicBezTo>
                    <a:pt x="1182" y="83"/>
                    <a:pt x="1182" y="83"/>
                    <a:pt x="1182" y="83"/>
                  </a:cubicBezTo>
                  <a:cubicBezTo>
                    <a:pt x="1199" y="85"/>
                    <a:pt x="1207" y="88"/>
                    <a:pt x="1215" y="96"/>
                  </a:cubicBezTo>
                  <a:cubicBezTo>
                    <a:pt x="1225" y="104"/>
                    <a:pt x="1231" y="117"/>
                    <a:pt x="1231" y="132"/>
                  </a:cubicBezTo>
                  <a:cubicBezTo>
                    <a:pt x="1231" y="163"/>
                    <a:pt x="1206" y="183"/>
                    <a:pt x="1168" y="183"/>
                  </a:cubicBezTo>
                  <a:close/>
                  <a:moveTo>
                    <a:pt x="499" y="182"/>
                  </a:moveTo>
                  <a:cubicBezTo>
                    <a:pt x="495" y="182"/>
                    <a:pt x="495" y="182"/>
                    <a:pt x="495" y="182"/>
                  </a:cubicBezTo>
                  <a:cubicBezTo>
                    <a:pt x="475" y="182"/>
                    <a:pt x="462" y="168"/>
                    <a:pt x="462" y="147"/>
                  </a:cubicBezTo>
                  <a:cubicBezTo>
                    <a:pt x="462" y="73"/>
                    <a:pt x="462" y="73"/>
                    <a:pt x="462" y="73"/>
                  </a:cubicBezTo>
                  <a:cubicBezTo>
                    <a:pt x="446" y="73"/>
                    <a:pt x="446" y="73"/>
                    <a:pt x="446" y="73"/>
                  </a:cubicBezTo>
                  <a:cubicBezTo>
                    <a:pt x="446" y="56"/>
                    <a:pt x="446" y="56"/>
                    <a:pt x="446" y="56"/>
                  </a:cubicBezTo>
                  <a:cubicBezTo>
                    <a:pt x="462" y="56"/>
                    <a:pt x="462" y="56"/>
                    <a:pt x="462" y="56"/>
                  </a:cubicBezTo>
                  <a:cubicBezTo>
                    <a:pt x="462" y="19"/>
                    <a:pt x="462" y="19"/>
                    <a:pt x="462" y="19"/>
                  </a:cubicBezTo>
                  <a:cubicBezTo>
                    <a:pt x="482" y="19"/>
                    <a:pt x="482" y="19"/>
                    <a:pt x="482" y="19"/>
                  </a:cubicBezTo>
                  <a:cubicBezTo>
                    <a:pt x="482" y="56"/>
                    <a:pt x="482" y="56"/>
                    <a:pt x="482" y="56"/>
                  </a:cubicBezTo>
                  <a:cubicBezTo>
                    <a:pt x="509" y="56"/>
                    <a:pt x="509" y="56"/>
                    <a:pt x="509" y="56"/>
                  </a:cubicBezTo>
                  <a:cubicBezTo>
                    <a:pt x="509" y="73"/>
                    <a:pt x="509" y="73"/>
                    <a:pt x="509" y="73"/>
                  </a:cubicBezTo>
                  <a:cubicBezTo>
                    <a:pt x="482" y="73"/>
                    <a:pt x="482" y="73"/>
                    <a:pt x="482" y="73"/>
                  </a:cubicBezTo>
                  <a:cubicBezTo>
                    <a:pt x="482" y="147"/>
                    <a:pt x="482" y="147"/>
                    <a:pt x="482" y="147"/>
                  </a:cubicBezTo>
                  <a:cubicBezTo>
                    <a:pt x="482" y="158"/>
                    <a:pt x="488" y="164"/>
                    <a:pt x="498" y="164"/>
                  </a:cubicBezTo>
                  <a:cubicBezTo>
                    <a:pt x="499" y="164"/>
                    <a:pt x="499" y="164"/>
                    <a:pt x="499" y="164"/>
                  </a:cubicBezTo>
                  <a:cubicBezTo>
                    <a:pt x="499" y="165"/>
                    <a:pt x="499" y="165"/>
                    <a:pt x="499" y="165"/>
                  </a:cubicBezTo>
                  <a:lnTo>
                    <a:pt x="499" y="182"/>
                  </a:lnTo>
                  <a:close/>
                  <a:moveTo>
                    <a:pt x="616" y="182"/>
                  </a:moveTo>
                  <a:cubicBezTo>
                    <a:pt x="612" y="182"/>
                    <a:pt x="612" y="182"/>
                    <a:pt x="612" y="182"/>
                  </a:cubicBezTo>
                  <a:cubicBezTo>
                    <a:pt x="591" y="182"/>
                    <a:pt x="579" y="169"/>
                    <a:pt x="579" y="148"/>
                  </a:cubicBezTo>
                  <a:cubicBezTo>
                    <a:pt x="579" y="2"/>
                    <a:pt x="579" y="2"/>
                    <a:pt x="579" y="2"/>
                  </a:cubicBezTo>
                  <a:cubicBezTo>
                    <a:pt x="600" y="2"/>
                    <a:pt x="600" y="2"/>
                    <a:pt x="600" y="2"/>
                  </a:cubicBezTo>
                  <a:cubicBezTo>
                    <a:pt x="600" y="147"/>
                    <a:pt x="600" y="147"/>
                    <a:pt x="600" y="147"/>
                  </a:cubicBezTo>
                  <a:cubicBezTo>
                    <a:pt x="600" y="159"/>
                    <a:pt x="604" y="164"/>
                    <a:pt x="615" y="164"/>
                  </a:cubicBezTo>
                  <a:cubicBezTo>
                    <a:pt x="616" y="164"/>
                    <a:pt x="616" y="164"/>
                    <a:pt x="616" y="164"/>
                  </a:cubicBezTo>
                  <a:cubicBezTo>
                    <a:pt x="616" y="165"/>
                    <a:pt x="616" y="165"/>
                    <a:pt x="616" y="165"/>
                  </a:cubicBezTo>
                  <a:lnTo>
                    <a:pt x="616" y="182"/>
                  </a:lnTo>
                  <a:close/>
                </a:path>
              </a:pathLst>
            </a:custGeom>
            <a:solidFill>
              <a:srgbClr val="7778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6"/>
            <p:cNvSpPr>
              <a:spLocks noEditPoints="1"/>
            </p:cNvSpPr>
            <p:nvPr userDrawn="1"/>
          </p:nvSpPr>
          <p:spPr bwMode="gray">
            <a:xfrm>
              <a:off x="7474095" y="5549900"/>
              <a:ext cx="76200" cy="41275"/>
            </a:xfrm>
            <a:custGeom>
              <a:avLst/>
              <a:gdLst>
                <a:gd name="T0" fmla="*/ 12 w 48"/>
                <a:gd name="T1" fmla="*/ 4 h 26"/>
                <a:gd name="T2" fmla="*/ 12 w 48"/>
                <a:gd name="T3" fmla="*/ 26 h 26"/>
                <a:gd name="T4" fmla="*/ 7 w 48"/>
                <a:gd name="T5" fmla="*/ 26 h 26"/>
                <a:gd name="T6" fmla="*/ 7 w 48"/>
                <a:gd name="T7" fmla="*/ 4 h 26"/>
                <a:gd name="T8" fmla="*/ 0 w 48"/>
                <a:gd name="T9" fmla="*/ 4 h 26"/>
                <a:gd name="T10" fmla="*/ 0 w 48"/>
                <a:gd name="T11" fmla="*/ 0 h 26"/>
                <a:gd name="T12" fmla="*/ 18 w 48"/>
                <a:gd name="T13" fmla="*/ 0 h 26"/>
                <a:gd name="T14" fmla="*/ 18 w 48"/>
                <a:gd name="T15" fmla="*/ 4 h 26"/>
                <a:gd name="T16" fmla="*/ 12 w 48"/>
                <a:gd name="T17" fmla="*/ 4 h 26"/>
                <a:gd name="T18" fmla="*/ 43 w 48"/>
                <a:gd name="T19" fmla="*/ 26 h 26"/>
                <a:gd name="T20" fmla="*/ 43 w 48"/>
                <a:gd name="T21" fmla="*/ 9 h 26"/>
                <a:gd name="T22" fmla="*/ 37 w 48"/>
                <a:gd name="T23" fmla="*/ 20 h 26"/>
                <a:gd name="T24" fmla="*/ 33 w 48"/>
                <a:gd name="T25" fmla="*/ 20 h 26"/>
                <a:gd name="T26" fmla="*/ 27 w 48"/>
                <a:gd name="T27" fmla="*/ 9 h 26"/>
                <a:gd name="T28" fmla="*/ 27 w 48"/>
                <a:gd name="T29" fmla="*/ 26 h 26"/>
                <a:gd name="T30" fmla="*/ 23 w 48"/>
                <a:gd name="T31" fmla="*/ 26 h 26"/>
                <a:gd name="T32" fmla="*/ 23 w 48"/>
                <a:gd name="T33" fmla="*/ 0 h 26"/>
                <a:gd name="T34" fmla="*/ 27 w 48"/>
                <a:gd name="T35" fmla="*/ 0 h 26"/>
                <a:gd name="T36" fmla="*/ 35 w 48"/>
                <a:gd name="T37" fmla="*/ 15 h 26"/>
                <a:gd name="T38" fmla="*/ 43 w 48"/>
                <a:gd name="T39" fmla="*/ 0 h 26"/>
                <a:gd name="T40" fmla="*/ 48 w 48"/>
                <a:gd name="T41" fmla="*/ 0 h 26"/>
                <a:gd name="T42" fmla="*/ 48 w 48"/>
                <a:gd name="T43" fmla="*/ 26 h 26"/>
                <a:gd name="T44" fmla="*/ 43 w 48"/>
                <a:gd name="T4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8" h="26">
                  <a:moveTo>
                    <a:pt x="12" y="4"/>
                  </a:moveTo>
                  <a:lnTo>
                    <a:pt x="12" y="26"/>
                  </a:lnTo>
                  <a:lnTo>
                    <a:pt x="7" y="26"/>
                  </a:lnTo>
                  <a:lnTo>
                    <a:pt x="7" y="4"/>
                  </a:lnTo>
                  <a:lnTo>
                    <a:pt x="0" y="4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4"/>
                  </a:lnTo>
                  <a:lnTo>
                    <a:pt x="12" y="4"/>
                  </a:lnTo>
                  <a:close/>
                  <a:moveTo>
                    <a:pt x="43" y="26"/>
                  </a:moveTo>
                  <a:lnTo>
                    <a:pt x="43" y="9"/>
                  </a:lnTo>
                  <a:lnTo>
                    <a:pt x="37" y="20"/>
                  </a:lnTo>
                  <a:lnTo>
                    <a:pt x="33" y="20"/>
                  </a:lnTo>
                  <a:lnTo>
                    <a:pt x="27" y="9"/>
                  </a:lnTo>
                  <a:lnTo>
                    <a:pt x="27" y="26"/>
                  </a:lnTo>
                  <a:lnTo>
                    <a:pt x="23" y="26"/>
                  </a:lnTo>
                  <a:lnTo>
                    <a:pt x="23" y="0"/>
                  </a:lnTo>
                  <a:lnTo>
                    <a:pt x="27" y="0"/>
                  </a:lnTo>
                  <a:lnTo>
                    <a:pt x="35" y="15"/>
                  </a:lnTo>
                  <a:lnTo>
                    <a:pt x="43" y="0"/>
                  </a:lnTo>
                  <a:lnTo>
                    <a:pt x="48" y="0"/>
                  </a:lnTo>
                  <a:lnTo>
                    <a:pt x="48" y="26"/>
                  </a:lnTo>
                  <a:lnTo>
                    <a:pt x="43" y="26"/>
                  </a:lnTo>
                  <a:close/>
                </a:path>
              </a:pathLst>
            </a:custGeom>
            <a:solidFill>
              <a:srgbClr val="41404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 noEditPoints="1"/>
            </p:cNvSpPr>
            <p:nvPr userDrawn="1"/>
          </p:nvSpPr>
          <p:spPr bwMode="gray">
            <a:xfrm>
              <a:off x="4813445" y="5438775"/>
              <a:ext cx="549275" cy="493712"/>
            </a:xfrm>
            <a:custGeom>
              <a:avLst/>
              <a:gdLst>
                <a:gd name="T0" fmla="*/ 351 w 351"/>
                <a:gd name="T1" fmla="*/ 69 h 314"/>
                <a:gd name="T2" fmla="*/ 319 w 351"/>
                <a:gd name="T3" fmla="*/ 87 h 314"/>
                <a:gd name="T4" fmla="*/ 264 w 351"/>
                <a:gd name="T5" fmla="*/ 32 h 314"/>
                <a:gd name="T6" fmla="*/ 283 w 351"/>
                <a:gd name="T7" fmla="*/ 0 h 314"/>
                <a:gd name="T8" fmla="*/ 351 w 351"/>
                <a:gd name="T9" fmla="*/ 69 h 314"/>
                <a:gd name="T10" fmla="*/ 37 w 351"/>
                <a:gd name="T11" fmla="*/ 163 h 314"/>
                <a:gd name="T12" fmla="*/ 0 w 351"/>
                <a:gd name="T13" fmla="*/ 163 h 314"/>
                <a:gd name="T14" fmla="*/ 25 w 351"/>
                <a:gd name="T15" fmla="*/ 257 h 314"/>
                <a:gd name="T16" fmla="*/ 57 w 351"/>
                <a:gd name="T17" fmla="*/ 239 h 314"/>
                <a:gd name="T18" fmla="*/ 37 w 351"/>
                <a:gd name="T19" fmla="*/ 163 h 314"/>
                <a:gd name="T20" fmla="*/ 130 w 351"/>
                <a:gd name="T21" fmla="*/ 63 h 314"/>
                <a:gd name="T22" fmla="*/ 112 w 351"/>
                <a:gd name="T23" fmla="*/ 31 h 314"/>
                <a:gd name="T24" fmla="*/ 37 w 351"/>
                <a:gd name="T25" fmla="*/ 163 h 314"/>
                <a:gd name="T26" fmla="*/ 72 w 351"/>
                <a:gd name="T27" fmla="*/ 163 h 314"/>
                <a:gd name="T28" fmla="*/ 130 w 351"/>
                <a:gd name="T29" fmla="*/ 63 h 314"/>
                <a:gd name="T30" fmla="*/ 88 w 351"/>
                <a:gd name="T31" fmla="*/ 221 h 314"/>
                <a:gd name="T32" fmla="*/ 57 w 351"/>
                <a:gd name="T33" fmla="*/ 239 h 314"/>
                <a:gd name="T34" fmla="*/ 188 w 351"/>
                <a:gd name="T35" fmla="*/ 314 h 314"/>
                <a:gd name="T36" fmla="*/ 188 w 351"/>
                <a:gd name="T37" fmla="*/ 278 h 314"/>
                <a:gd name="T38" fmla="*/ 88 w 351"/>
                <a:gd name="T39" fmla="*/ 22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51" h="314">
                  <a:moveTo>
                    <a:pt x="351" y="69"/>
                  </a:moveTo>
                  <a:cubicBezTo>
                    <a:pt x="319" y="87"/>
                    <a:pt x="319" y="87"/>
                    <a:pt x="319" y="87"/>
                  </a:cubicBezTo>
                  <a:cubicBezTo>
                    <a:pt x="306" y="64"/>
                    <a:pt x="287" y="45"/>
                    <a:pt x="264" y="32"/>
                  </a:cubicBezTo>
                  <a:cubicBezTo>
                    <a:pt x="283" y="0"/>
                    <a:pt x="283" y="0"/>
                    <a:pt x="283" y="0"/>
                  </a:cubicBezTo>
                  <a:cubicBezTo>
                    <a:pt x="311" y="16"/>
                    <a:pt x="335" y="40"/>
                    <a:pt x="351" y="69"/>
                  </a:cubicBezTo>
                  <a:close/>
                  <a:moveTo>
                    <a:pt x="37" y="163"/>
                  </a:moveTo>
                  <a:cubicBezTo>
                    <a:pt x="0" y="163"/>
                    <a:pt x="0" y="163"/>
                    <a:pt x="0" y="163"/>
                  </a:cubicBezTo>
                  <a:cubicBezTo>
                    <a:pt x="0" y="197"/>
                    <a:pt x="9" y="230"/>
                    <a:pt x="25" y="257"/>
                  </a:cubicBezTo>
                  <a:cubicBezTo>
                    <a:pt x="57" y="239"/>
                    <a:pt x="57" y="239"/>
                    <a:pt x="57" y="239"/>
                  </a:cubicBezTo>
                  <a:cubicBezTo>
                    <a:pt x="44" y="216"/>
                    <a:pt x="37" y="190"/>
                    <a:pt x="37" y="163"/>
                  </a:cubicBezTo>
                  <a:close/>
                  <a:moveTo>
                    <a:pt x="130" y="63"/>
                  </a:moveTo>
                  <a:cubicBezTo>
                    <a:pt x="112" y="31"/>
                    <a:pt x="112" y="31"/>
                    <a:pt x="112" y="31"/>
                  </a:cubicBezTo>
                  <a:cubicBezTo>
                    <a:pt x="67" y="58"/>
                    <a:pt x="37" y="107"/>
                    <a:pt x="3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2" y="120"/>
                    <a:pt x="96" y="83"/>
                    <a:pt x="130" y="63"/>
                  </a:cubicBezTo>
                  <a:close/>
                  <a:moveTo>
                    <a:pt x="88" y="221"/>
                  </a:moveTo>
                  <a:cubicBezTo>
                    <a:pt x="57" y="239"/>
                    <a:pt x="57" y="239"/>
                    <a:pt x="57" y="239"/>
                  </a:cubicBezTo>
                  <a:cubicBezTo>
                    <a:pt x="83" y="284"/>
                    <a:pt x="132" y="314"/>
                    <a:pt x="188" y="314"/>
                  </a:cubicBezTo>
                  <a:cubicBezTo>
                    <a:pt x="188" y="278"/>
                    <a:pt x="188" y="278"/>
                    <a:pt x="188" y="278"/>
                  </a:cubicBezTo>
                  <a:cubicBezTo>
                    <a:pt x="145" y="278"/>
                    <a:pt x="108" y="255"/>
                    <a:pt x="88" y="221"/>
                  </a:cubicBezTo>
                  <a:close/>
                </a:path>
              </a:pathLst>
            </a:custGeom>
            <a:solidFill>
              <a:srgbClr val="ACDA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 noEditPoints="1"/>
            </p:cNvSpPr>
            <p:nvPr userDrawn="1"/>
          </p:nvSpPr>
          <p:spPr bwMode="gray">
            <a:xfrm>
              <a:off x="4813445" y="5397500"/>
              <a:ext cx="442913" cy="593725"/>
            </a:xfrm>
            <a:custGeom>
              <a:avLst/>
              <a:gdLst>
                <a:gd name="T0" fmla="*/ 25 w 283"/>
                <a:gd name="T1" fmla="*/ 283 h 377"/>
                <a:gd name="T2" fmla="*/ 57 w 283"/>
                <a:gd name="T3" fmla="*/ 265 h 377"/>
                <a:gd name="T4" fmla="*/ 188 w 283"/>
                <a:gd name="T5" fmla="*/ 340 h 377"/>
                <a:gd name="T6" fmla="*/ 264 w 283"/>
                <a:gd name="T7" fmla="*/ 320 h 377"/>
                <a:gd name="T8" fmla="*/ 282 w 283"/>
                <a:gd name="T9" fmla="*/ 352 h 377"/>
                <a:gd name="T10" fmla="*/ 188 w 283"/>
                <a:gd name="T11" fmla="*/ 377 h 377"/>
                <a:gd name="T12" fmla="*/ 25 w 283"/>
                <a:gd name="T13" fmla="*/ 283 h 377"/>
                <a:gd name="T14" fmla="*/ 188 w 283"/>
                <a:gd name="T15" fmla="*/ 37 h 377"/>
                <a:gd name="T16" fmla="*/ 264 w 283"/>
                <a:gd name="T17" fmla="*/ 58 h 377"/>
                <a:gd name="T18" fmla="*/ 283 w 283"/>
                <a:gd name="T19" fmla="*/ 26 h 377"/>
                <a:gd name="T20" fmla="*/ 188 w 283"/>
                <a:gd name="T21" fmla="*/ 0 h 377"/>
                <a:gd name="T22" fmla="*/ 0 w 283"/>
                <a:gd name="T23" fmla="*/ 189 h 377"/>
                <a:gd name="T24" fmla="*/ 37 w 283"/>
                <a:gd name="T25" fmla="*/ 189 h 377"/>
                <a:gd name="T26" fmla="*/ 188 w 283"/>
                <a:gd name="T27" fmla="*/ 37 h 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3" h="377">
                  <a:moveTo>
                    <a:pt x="25" y="283"/>
                  </a:moveTo>
                  <a:cubicBezTo>
                    <a:pt x="57" y="265"/>
                    <a:pt x="57" y="265"/>
                    <a:pt x="57" y="265"/>
                  </a:cubicBezTo>
                  <a:cubicBezTo>
                    <a:pt x="83" y="310"/>
                    <a:pt x="132" y="340"/>
                    <a:pt x="188" y="340"/>
                  </a:cubicBezTo>
                  <a:cubicBezTo>
                    <a:pt x="216" y="340"/>
                    <a:pt x="241" y="332"/>
                    <a:pt x="264" y="320"/>
                  </a:cubicBezTo>
                  <a:cubicBezTo>
                    <a:pt x="282" y="352"/>
                    <a:pt x="282" y="352"/>
                    <a:pt x="282" y="352"/>
                  </a:cubicBezTo>
                  <a:cubicBezTo>
                    <a:pt x="255" y="368"/>
                    <a:pt x="222" y="377"/>
                    <a:pt x="188" y="377"/>
                  </a:cubicBezTo>
                  <a:cubicBezTo>
                    <a:pt x="118" y="377"/>
                    <a:pt x="58" y="339"/>
                    <a:pt x="25" y="283"/>
                  </a:cubicBezTo>
                  <a:close/>
                  <a:moveTo>
                    <a:pt x="188" y="37"/>
                  </a:moveTo>
                  <a:cubicBezTo>
                    <a:pt x="216" y="37"/>
                    <a:pt x="242" y="45"/>
                    <a:pt x="264" y="58"/>
                  </a:cubicBezTo>
                  <a:cubicBezTo>
                    <a:pt x="283" y="26"/>
                    <a:pt x="283" y="26"/>
                    <a:pt x="283" y="26"/>
                  </a:cubicBezTo>
                  <a:cubicBezTo>
                    <a:pt x="255" y="10"/>
                    <a:pt x="222" y="0"/>
                    <a:pt x="188" y="0"/>
                  </a:cubicBezTo>
                  <a:cubicBezTo>
                    <a:pt x="84" y="0"/>
                    <a:pt x="0" y="85"/>
                    <a:pt x="0" y="189"/>
                  </a:cubicBezTo>
                  <a:cubicBezTo>
                    <a:pt x="37" y="189"/>
                    <a:pt x="37" y="189"/>
                    <a:pt x="37" y="189"/>
                  </a:cubicBezTo>
                  <a:cubicBezTo>
                    <a:pt x="37" y="105"/>
                    <a:pt x="104" y="37"/>
                    <a:pt x="188" y="37"/>
                  </a:cubicBezTo>
                  <a:close/>
                </a:path>
              </a:pathLst>
            </a:custGeom>
            <a:solidFill>
              <a:srgbClr val="00AA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 noEditPoints="1"/>
            </p:cNvSpPr>
            <p:nvPr userDrawn="1"/>
          </p:nvSpPr>
          <p:spPr bwMode="gray">
            <a:xfrm>
              <a:off x="4926157" y="5511800"/>
              <a:ext cx="476250" cy="365125"/>
            </a:xfrm>
            <a:custGeom>
              <a:avLst/>
              <a:gdLst>
                <a:gd name="T0" fmla="*/ 247 w 304"/>
                <a:gd name="T1" fmla="*/ 40 h 231"/>
                <a:gd name="T2" fmla="*/ 279 w 304"/>
                <a:gd name="T3" fmla="*/ 22 h 231"/>
                <a:gd name="T4" fmla="*/ 304 w 304"/>
                <a:gd name="T5" fmla="*/ 116 h 231"/>
                <a:gd name="T6" fmla="*/ 279 w 304"/>
                <a:gd name="T7" fmla="*/ 210 h 231"/>
                <a:gd name="T8" fmla="*/ 247 w 304"/>
                <a:gd name="T9" fmla="*/ 191 h 231"/>
                <a:gd name="T10" fmla="*/ 267 w 304"/>
                <a:gd name="T11" fmla="*/ 116 h 231"/>
                <a:gd name="T12" fmla="*/ 247 w 304"/>
                <a:gd name="T13" fmla="*/ 40 h 231"/>
                <a:gd name="T14" fmla="*/ 223 w 304"/>
                <a:gd name="T15" fmla="*/ 222 h 231"/>
                <a:gd name="T16" fmla="*/ 198 w 304"/>
                <a:gd name="T17" fmla="*/ 197 h 231"/>
                <a:gd name="T18" fmla="*/ 116 w 304"/>
                <a:gd name="T19" fmla="*/ 231 h 231"/>
                <a:gd name="T20" fmla="*/ 0 w 304"/>
                <a:gd name="T21" fmla="*/ 116 h 231"/>
                <a:gd name="T22" fmla="*/ 116 w 304"/>
                <a:gd name="T23" fmla="*/ 0 h 231"/>
                <a:gd name="T24" fmla="*/ 231 w 304"/>
                <a:gd name="T25" fmla="*/ 116 h 231"/>
                <a:gd name="T26" fmla="*/ 216 w 304"/>
                <a:gd name="T27" fmla="*/ 173 h 231"/>
                <a:gd name="T28" fmla="*/ 247 w 304"/>
                <a:gd name="T29" fmla="*/ 191 h 231"/>
                <a:gd name="T30" fmla="*/ 223 w 304"/>
                <a:gd name="T31" fmla="*/ 222 h 231"/>
                <a:gd name="T32" fmla="*/ 195 w 304"/>
                <a:gd name="T33" fmla="*/ 116 h 231"/>
                <a:gd name="T34" fmla="*/ 116 w 304"/>
                <a:gd name="T35" fmla="*/ 37 h 231"/>
                <a:gd name="T36" fmla="*/ 37 w 304"/>
                <a:gd name="T37" fmla="*/ 116 h 231"/>
                <a:gd name="T38" fmla="*/ 116 w 304"/>
                <a:gd name="T39" fmla="*/ 194 h 231"/>
                <a:gd name="T40" fmla="*/ 195 w 304"/>
                <a:gd name="T41" fmla="*/ 116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04" h="231">
                  <a:moveTo>
                    <a:pt x="247" y="40"/>
                  </a:moveTo>
                  <a:cubicBezTo>
                    <a:pt x="279" y="22"/>
                    <a:pt x="279" y="22"/>
                    <a:pt x="279" y="22"/>
                  </a:cubicBezTo>
                  <a:cubicBezTo>
                    <a:pt x="295" y="49"/>
                    <a:pt x="304" y="81"/>
                    <a:pt x="304" y="116"/>
                  </a:cubicBezTo>
                  <a:cubicBezTo>
                    <a:pt x="304" y="150"/>
                    <a:pt x="295" y="182"/>
                    <a:pt x="279" y="210"/>
                  </a:cubicBezTo>
                  <a:cubicBezTo>
                    <a:pt x="247" y="191"/>
                    <a:pt x="247" y="191"/>
                    <a:pt x="247" y="191"/>
                  </a:cubicBezTo>
                  <a:cubicBezTo>
                    <a:pt x="260" y="169"/>
                    <a:pt x="267" y="143"/>
                    <a:pt x="267" y="116"/>
                  </a:cubicBezTo>
                  <a:cubicBezTo>
                    <a:pt x="267" y="88"/>
                    <a:pt x="260" y="62"/>
                    <a:pt x="247" y="40"/>
                  </a:cubicBezTo>
                  <a:close/>
                  <a:moveTo>
                    <a:pt x="223" y="222"/>
                  </a:moveTo>
                  <a:cubicBezTo>
                    <a:pt x="198" y="197"/>
                    <a:pt x="198" y="197"/>
                    <a:pt x="198" y="197"/>
                  </a:cubicBezTo>
                  <a:cubicBezTo>
                    <a:pt x="177" y="218"/>
                    <a:pt x="148" y="231"/>
                    <a:pt x="116" y="231"/>
                  </a:cubicBezTo>
                  <a:cubicBezTo>
                    <a:pt x="52" y="231"/>
                    <a:pt x="0" y="179"/>
                    <a:pt x="0" y="116"/>
                  </a:cubicBezTo>
                  <a:cubicBezTo>
                    <a:pt x="0" y="52"/>
                    <a:pt x="52" y="0"/>
                    <a:pt x="116" y="0"/>
                  </a:cubicBezTo>
                  <a:cubicBezTo>
                    <a:pt x="180" y="0"/>
                    <a:pt x="231" y="52"/>
                    <a:pt x="231" y="116"/>
                  </a:cubicBezTo>
                  <a:cubicBezTo>
                    <a:pt x="231" y="137"/>
                    <a:pt x="226" y="156"/>
                    <a:pt x="216" y="173"/>
                  </a:cubicBezTo>
                  <a:cubicBezTo>
                    <a:pt x="247" y="191"/>
                    <a:pt x="247" y="191"/>
                    <a:pt x="247" y="191"/>
                  </a:cubicBezTo>
                  <a:cubicBezTo>
                    <a:pt x="240" y="203"/>
                    <a:pt x="232" y="213"/>
                    <a:pt x="223" y="222"/>
                  </a:cubicBezTo>
                  <a:close/>
                  <a:moveTo>
                    <a:pt x="195" y="116"/>
                  </a:moveTo>
                  <a:cubicBezTo>
                    <a:pt x="195" y="72"/>
                    <a:pt x="159" y="37"/>
                    <a:pt x="116" y="37"/>
                  </a:cubicBezTo>
                  <a:cubicBezTo>
                    <a:pt x="72" y="37"/>
                    <a:pt x="37" y="72"/>
                    <a:pt x="37" y="116"/>
                  </a:cubicBezTo>
                  <a:cubicBezTo>
                    <a:pt x="37" y="159"/>
                    <a:pt x="72" y="194"/>
                    <a:pt x="116" y="194"/>
                  </a:cubicBezTo>
                  <a:cubicBezTo>
                    <a:pt x="159" y="194"/>
                    <a:pt x="195" y="159"/>
                    <a:pt x="195" y="116"/>
                  </a:cubicBezTo>
                  <a:close/>
                </a:path>
              </a:pathLst>
            </a:custGeom>
            <a:solidFill>
              <a:srgbClr val="743C9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8" name="Rectangle 27"/>
          <p:cNvSpPr/>
          <p:nvPr userDrawn="1"/>
        </p:nvSpPr>
        <p:spPr bwMode="gray">
          <a:xfrm>
            <a:off x="9662160" y="0"/>
            <a:ext cx="297180" cy="297180"/>
          </a:xfrm>
          <a:prstGeom prst="rect">
            <a:avLst/>
          </a:prstGeom>
          <a:solidFill>
            <a:srgbClr val="BA0C2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9" name="Rectangle 28"/>
          <p:cNvSpPr/>
          <p:nvPr userDrawn="1"/>
        </p:nvSpPr>
        <p:spPr bwMode="gray">
          <a:xfrm>
            <a:off x="9662160" y="437388"/>
            <a:ext cx="297180" cy="29718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0" name="Rectangle 29"/>
          <p:cNvSpPr/>
          <p:nvPr userDrawn="1"/>
        </p:nvSpPr>
        <p:spPr bwMode="gray">
          <a:xfrm>
            <a:off x="9662160" y="874776"/>
            <a:ext cx="297180" cy="297180"/>
          </a:xfrm>
          <a:prstGeom prst="rect">
            <a:avLst/>
          </a:prstGeom>
          <a:solidFill>
            <a:srgbClr val="33333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1" name="Rectangle 30"/>
          <p:cNvSpPr/>
          <p:nvPr userDrawn="1"/>
        </p:nvSpPr>
        <p:spPr bwMode="gray">
          <a:xfrm>
            <a:off x="9662160" y="1312164"/>
            <a:ext cx="297180" cy="297180"/>
          </a:xfrm>
          <a:prstGeom prst="rect">
            <a:avLst/>
          </a:prstGeom>
          <a:solidFill>
            <a:srgbClr val="FFCF3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2" name="Rectangle 31"/>
          <p:cNvSpPr/>
          <p:nvPr userDrawn="1"/>
        </p:nvSpPr>
        <p:spPr bwMode="gray">
          <a:xfrm>
            <a:off x="9662160" y="1749552"/>
            <a:ext cx="297180" cy="297180"/>
          </a:xfrm>
          <a:prstGeom prst="rect">
            <a:avLst/>
          </a:prstGeom>
          <a:solidFill>
            <a:srgbClr val="ED8B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Rectangle 32"/>
          <p:cNvSpPr/>
          <p:nvPr userDrawn="1"/>
        </p:nvSpPr>
        <p:spPr bwMode="gray">
          <a:xfrm>
            <a:off x="9662160" y="2186940"/>
            <a:ext cx="297180" cy="297180"/>
          </a:xfrm>
          <a:prstGeom prst="rect">
            <a:avLst/>
          </a:prstGeom>
          <a:solidFill>
            <a:srgbClr val="E3520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4" name="Rectangle 33"/>
          <p:cNvSpPr/>
          <p:nvPr userDrawn="1"/>
        </p:nvSpPr>
        <p:spPr bwMode="gray">
          <a:xfrm>
            <a:off x="9662160" y="2624328"/>
            <a:ext cx="297180" cy="297180"/>
          </a:xfrm>
          <a:prstGeom prst="rect">
            <a:avLst/>
          </a:prstGeom>
          <a:solidFill>
            <a:srgbClr val="EC2B9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Rectangle 34"/>
          <p:cNvSpPr/>
          <p:nvPr userDrawn="1"/>
        </p:nvSpPr>
        <p:spPr bwMode="gray">
          <a:xfrm>
            <a:off x="9662160" y="3499104"/>
            <a:ext cx="297180" cy="297180"/>
          </a:xfrm>
          <a:prstGeom prst="rect">
            <a:avLst/>
          </a:prstGeom>
          <a:solidFill>
            <a:srgbClr val="6D207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6" name="Rectangle 35"/>
          <p:cNvSpPr/>
          <p:nvPr userDrawn="1"/>
        </p:nvSpPr>
        <p:spPr bwMode="gray">
          <a:xfrm>
            <a:off x="9662160" y="3061716"/>
            <a:ext cx="297180" cy="297180"/>
          </a:xfrm>
          <a:prstGeom prst="rect">
            <a:avLst/>
          </a:prstGeom>
          <a:solidFill>
            <a:srgbClr val="AE257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Rectangle 36"/>
          <p:cNvSpPr/>
          <p:nvPr userDrawn="1"/>
        </p:nvSpPr>
        <p:spPr bwMode="gray">
          <a:xfrm>
            <a:off x="9662160" y="3936492"/>
            <a:ext cx="297180" cy="297180"/>
          </a:xfrm>
          <a:prstGeom prst="rect">
            <a:avLst/>
          </a:prstGeom>
          <a:solidFill>
            <a:srgbClr val="50077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8" name="Rectangle 37"/>
          <p:cNvSpPr/>
          <p:nvPr userDrawn="1"/>
        </p:nvSpPr>
        <p:spPr bwMode="gray">
          <a:xfrm>
            <a:off x="9662160" y="4373880"/>
            <a:ext cx="297180" cy="297180"/>
          </a:xfrm>
          <a:prstGeom prst="rect">
            <a:avLst/>
          </a:prstGeom>
          <a:solidFill>
            <a:srgbClr val="32B5F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9" name="Rectangle 38"/>
          <p:cNvSpPr/>
          <p:nvPr userDrawn="1"/>
        </p:nvSpPr>
        <p:spPr bwMode="gray">
          <a:xfrm>
            <a:off x="9662160" y="4811268"/>
            <a:ext cx="297180" cy="297180"/>
          </a:xfrm>
          <a:prstGeom prst="rect">
            <a:avLst/>
          </a:prstGeom>
          <a:solidFill>
            <a:srgbClr val="297DF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0" name="Rectangle 39"/>
          <p:cNvSpPr/>
          <p:nvPr userDrawn="1"/>
        </p:nvSpPr>
        <p:spPr bwMode="gray">
          <a:xfrm>
            <a:off x="9662160" y="5248656"/>
            <a:ext cx="297180" cy="297180"/>
          </a:xfrm>
          <a:prstGeom prst="rect">
            <a:avLst/>
          </a:prstGeom>
          <a:solidFill>
            <a:srgbClr val="004C9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1" name="Rectangle 40"/>
          <p:cNvSpPr/>
          <p:nvPr userDrawn="1"/>
        </p:nvSpPr>
        <p:spPr bwMode="gray">
          <a:xfrm>
            <a:off x="9662160" y="5686044"/>
            <a:ext cx="297180" cy="297180"/>
          </a:xfrm>
          <a:prstGeom prst="rect">
            <a:avLst/>
          </a:prstGeom>
          <a:solidFill>
            <a:srgbClr val="B5BD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 userDrawn="1"/>
        </p:nvSpPr>
        <p:spPr bwMode="gray">
          <a:xfrm>
            <a:off x="9662160" y="6123432"/>
            <a:ext cx="297180" cy="297180"/>
          </a:xfrm>
          <a:prstGeom prst="rect">
            <a:avLst/>
          </a:prstGeom>
          <a:solidFill>
            <a:srgbClr val="84BD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3" name="Rectangle 42"/>
          <p:cNvSpPr/>
          <p:nvPr userDrawn="1"/>
        </p:nvSpPr>
        <p:spPr bwMode="gray">
          <a:xfrm>
            <a:off x="9662160" y="6560820"/>
            <a:ext cx="297180" cy="297180"/>
          </a:xfrm>
          <a:prstGeom prst="rect">
            <a:avLst/>
          </a:prstGeom>
          <a:solidFill>
            <a:srgbClr val="43B64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err="1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7" r:id="rId1"/>
    <p:sldLayoutId id="2147485468" r:id="rId2"/>
    <p:sldLayoutId id="2147485469" r:id="rId3"/>
    <p:sldLayoutId id="2147485470" r:id="rId4"/>
    <p:sldLayoutId id="2147485471" r:id="rId5"/>
    <p:sldLayoutId id="2147485472" r:id="rId6"/>
    <p:sldLayoutId id="2147485474" r:id="rId7"/>
    <p:sldLayoutId id="2147485475" r:id="rId8"/>
    <p:sldLayoutId id="2147485477" r:id="rId9"/>
    <p:sldLayoutId id="2147485478" r:id="rId10"/>
    <p:sldLayoutId id="2147485483" r:id="rId11"/>
    <p:sldLayoutId id="2147485484" r:id="rId12"/>
    <p:sldLayoutId id="2147485481" r:id="rId13"/>
    <p:sldLayoutId id="2147485485" r:id="rId14"/>
    <p:sldLayoutId id="2147485486" r:id="rId15"/>
    <p:sldLayoutId id="2147485491" r:id="rId1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kern="1200">
          <a:solidFill>
            <a:srgbClr val="006A71"/>
          </a:solidFill>
          <a:latin typeface="+mn-lt"/>
          <a:ea typeface="ＭＳ Ｐゴシック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6A71"/>
          </a:solidFill>
          <a:latin typeface="Arial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6A71"/>
          </a:solidFill>
          <a:latin typeface="Arial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6A71"/>
          </a:solidFill>
          <a:latin typeface="Arial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6A71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6A7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6A7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6A7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6A71"/>
          </a:solidFill>
          <a:latin typeface="Arial" charset="0"/>
        </a:defRPr>
      </a:lvl9pPr>
    </p:titleStyle>
    <p:bodyStyle>
      <a:lvl1pPr marL="230188" indent="-2301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rgbClr val="414343"/>
          </a:solidFill>
          <a:latin typeface="+mn-lt"/>
          <a:ea typeface="ＭＳ Ｐゴシック" charset="-128"/>
          <a:cs typeface="+mn-cs"/>
        </a:defRPr>
      </a:lvl1pPr>
      <a:lvl2pPr marL="457200" indent="-234950" algn="l" rtl="0" eaLnBrk="1" fontAlgn="base" hangingPunct="1">
        <a:spcBef>
          <a:spcPct val="20000"/>
        </a:spcBef>
        <a:spcAft>
          <a:spcPct val="0"/>
        </a:spcAft>
        <a:buFont typeface="Lucida Grande" charset="0"/>
        <a:buChar char="&gt;"/>
        <a:defRPr sz="1600" kern="1200">
          <a:solidFill>
            <a:srgbClr val="414343"/>
          </a:solidFill>
          <a:latin typeface="+mn-lt"/>
          <a:ea typeface="ＭＳ Ｐゴシック" charset="-128"/>
          <a:cs typeface="+mn-cs"/>
        </a:defRPr>
      </a:lvl2pPr>
      <a:lvl3pPr marL="679450" indent="-222250" algn="l" rtl="0" eaLnBrk="1" fontAlgn="base" hangingPunct="1">
        <a:spcBef>
          <a:spcPct val="20000"/>
        </a:spcBef>
        <a:spcAft>
          <a:spcPct val="0"/>
        </a:spcAft>
        <a:buFont typeface="Lucida Grande" charset="0"/>
        <a:buChar char="-"/>
        <a:defRPr sz="1600" kern="1200">
          <a:solidFill>
            <a:srgbClr val="414343"/>
          </a:solidFill>
          <a:latin typeface="+mn-lt"/>
          <a:ea typeface="ＭＳ Ｐゴシック" charset="-128"/>
          <a:cs typeface="+mn-cs"/>
        </a:defRPr>
      </a:lvl3pPr>
      <a:lvl4pPr marL="914400" indent="-2349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rgbClr val="414343"/>
          </a:solidFill>
          <a:latin typeface="+mn-lt"/>
          <a:ea typeface="ＭＳ Ｐゴシック" charset="-128"/>
          <a:cs typeface="+mn-cs"/>
        </a:defRPr>
      </a:lvl4pPr>
      <a:lvl5pPr marL="1144588" indent="-2222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414343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289" y="282885"/>
            <a:ext cx="6221259" cy="1815882"/>
          </a:xfrm>
        </p:spPr>
        <p:txBody>
          <a:bodyPr/>
          <a:lstStyle/>
          <a:p>
            <a:r>
              <a:rPr lang="en-US" sz="2800" b="0" dirty="0"/>
              <a:t>Improving Oncology Clinical Program by Use of Innovative Designs and Comparing </a:t>
            </a:r>
            <a:r>
              <a:rPr lang="en-US" sz="2800" b="0" dirty="0" smtClean="0"/>
              <a:t>via Simulations</a:t>
            </a:r>
            <a:endParaRPr lang="en-US" sz="2800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59226" y="2658475"/>
            <a:ext cx="4178808" cy="487313"/>
          </a:xfrm>
        </p:spPr>
        <p:txBody>
          <a:bodyPr/>
          <a:lstStyle/>
          <a:p>
            <a:r>
              <a:rPr lang="en-US" dirty="0" smtClean="0"/>
              <a:t>Olga Marchenko, PhD </a:t>
            </a:r>
          </a:p>
          <a:p>
            <a:r>
              <a:rPr lang="en-US" dirty="0" smtClean="0"/>
              <a:t>Vice President, Head of Advisory Analytics, </a:t>
            </a:r>
            <a:r>
              <a:rPr lang="en-US" dirty="0" err="1" smtClean="0"/>
              <a:t>QuintilesIMS</a:t>
            </a:r>
            <a:endParaRPr lang="en-US" dirty="0" smtClean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59226" y="3313611"/>
            <a:ext cx="64008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6240"/>
          </a:xfrm>
        </p:spPr>
        <p:txBody>
          <a:bodyPr/>
          <a:lstStyle/>
          <a:p>
            <a:r>
              <a:rPr lang="en-US" dirty="0" smtClean="0"/>
              <a:t>Commercial Model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326571" y="1222058"/>
            <a:ext cx="8229600" cy="456565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GB" sz="2400" dirty="0" smtClean="0"/>
              <a:t>The value / commercial viability of a drug will be function of how much it will be used, which in turn is a function of the population size and degree of efficacy. </a:t>
            </a:r>
          </a:p>
          <a:p>
            <a:pPr marL="0" indent="0">
              <a:spcBef>
                <a:spcPts val="0"/>
              </a:spcBef>
              <a:buNone/>
            </a:pPr>
            <a:endParaRPr lang="en-GB" sz="2400" dirty="0" smtClean="0"/>
          </a:p>
          <a:p>
            <a:pPr lvl="0">
              <a:spcBef>
                <a:spcPts val="0"/>
              </a:spcBef>
            </a:pPr>
            <a:r>
              <a:rPr lang="en-US" sz="2400" dirty="0" smtClean="0"/>
              <a:t>Profit  will be measured by E(NPV)</a:t>
            </a:r>
          </a:p>
          <a:p>
            <a:pPr lvl="0">
              <a:spcBef>
                <a:spcPts val="0"/>
              </a:spcBef>
              <a:buNone/>
            </a:pPr>
            <a:r>
              <a:rPr lang="en-US" sz="2400" dirty="0" smtClean="0"/>
              <a:t>    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NPV = total revenue - total cost</a:t>
            </a:r>
          </a:p>
          <a:p>
            <a:pPr lvl="0">
              <a:spcBef>
                <a:spcPts val="0"/>
              </a:spcBef>
              <a:buNone/>
            </a:pP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Total revenue depends on price, market share, population size, and years of revenue.</a:t>
            </a:r>
          </a:p>
          <a:p>
            <a:endParaRPr lang="en-GB" sz="2400" dirty="0" smtClean="0"/>
          </a:p>
          <a:p>
            <a:pPr lvl="1"/>
            <a:endParaRPr lang="en-GB" sz="2400" dirty="0" smtClean="0"/>
          </a:p>
          <a:p>
            <a:pPr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511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NPV calculation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532" y="955766"/>
            <a:ext cx="8229600" cy="4343400"/>
          </a:xfrm>
        </p:spPr>
        <p:txBody>
          <a:bodyPr>
            <a:normAutofit lnSpcReduction="10000"/>
          </a:bodyPr>
          <a:lstStyle/>
          <a:p>
            <a:r>
              <a:rPr lang="en-GB" sz="2400" dirty="0" smtClean="0"/>
              <a:t>Estimated NPV = </a:t>
            </a:r>
          </a:p>
          <a:p>
            <a:pPr marL="222250" lvl="1" indent="0">
              <a:buNone/>
            </a:pPr>
            <a:r>
              <a:rPr lang="en-GB" sz="2400" dirty="0" smtClean="0"/>
              <a:t>discounted total revenue – cost of phase 2 – discounted cost of phase 3.</a:t>
            </a:r>
          </a:p>
          <a:p>
            <a:r>
              <a:rPr lang="en-GB" sz="2400" dirty="0" smtClean="0"/>
              <a:t>Total revenue estimate = </a:t>
            </a:r>
          </a:p>
          <a:p>
            <a:pPr marL="222250" lvl="1" indent="0">
              <a:buNone/>
            </a:pPr>
            <a:r>
              <a:rPr lang="en-GB" sz="2400" dirty="0" smtClean="0"/>
              <a:t>½ </a:t>
            </a:r>
            <a:r>
              <a:rPr lang="en-GB" sz="2400" dirty="0" smtClean="0">
                <a:sym typeface="Symbol"/>
              </a:rPr>
              <a:t></a:t>
            </a:r>
            <a:r>
              <a:rPr lang="en-GB" sz="2400" dirty="0" smtClean="0"/>
              <a:t> peak value </a:t>
            </a:r>
            <a:r>
              <a:rPr lang="en-GB" sz="2400" dirty="0" smtClean="0">
                <a:sym typeface="Symbol"/>
              </a:rPr>
              <a:t></a:t>
            </a:r>
            <a:r>
              <a:rPr lang="en-GB" sz="2400" dirty="0" smtClean="0"/>
              <a:t> remaining patent life</a:t>
            </a:r>
            <a:r>
              <a:rPr lang="en-GB" sz="2400" baseline="30000" dirty="0" smtClean="0">
                <a:sym typeface="Symbol"/>
              </a:rPr>
              <a:t>*</a:t>
            </a:r>
            <a:endParaRPr lang="en-GB" sz="2400" baseline="30000" dirty="0" smtClean="0"/>
          </a:p>
          <a:p>
            <a:r>
              <a:rPr lang="en-GB" sz="2400" dirty="0" smtClean="0"/>
              <a:t>Cost of phase 2 = </a:t>
            </a:r>
          </a:p>
          <a:p>
            <a:pPr marL="222250" lvl="1" indent="0">
              <a:buNone/>
            </a:pPr>
            <a:r>
              <a:rPr lang="en-GB" sz="2400" dirty="0" smtClean="0"/>
              <a:t>number of subjects </a:t>
            </a:r>
            <a:r>
              <a:rPr lang="en-GB" sz="2400" dirty="0" smtClean="0">
                <a:sym typeface="Symbol"/>
              </a:rPr>
              <a:t></a:t>
            </a:r>
            <a:r>
              <a:rPr lang="en-GB" sz="2400" dirty="0" smtClean="0"/>
              <a:t> cost per subject + time </a:t>
            </a:r>
            <a:r>
              <a:rPr lang="en-GB" sz="2400" dirty="0" smtClean="0">
                <a:sym typeface="Symbol"/>
              </a:rPr>
              <a:t></a:t>
            </a:r>
            <a:r>
              <a:rPr lang="en-GB" sz="2400" dirty="0" smtClean="0"/>
              <a:t> development overheads</a:t>
            </a:r>
          </a:p>
          <a:p>
            <a:r>
              <a:rPr lang="en-GB" sz="2400" dirty="0" smtClean="0"/>
              <a:t>Cost of phase 3 = </a:t>
            </a:r>
          </a:p>
          <a:p>
            <a:pPr marL="222250" lvl="1" indent="0">
              <a:buNone/>
            </a:pPr>
            <a:r>
              <a:rPr lang="en-GB" sz="2400" dirty="0" smtClean="0"/>
              <a:t>number of phase 3s </a:t>
            </a:r>
            <a:r>
              <a:rPr lang="en-GB" sz="2400" dirty="0" smtClean="0">
                <a:sym typeface="Symbol"/>
              </a:rPr>
              <a:t></a:t>
            </a:r>
            <a:r>
              <a:rPr lang="en-GB" sz="2400" dirty="0" smtClean="0"/>
              <a:t> number of subjects per phase 3 </a:t>
            </a:r>
            <a:r>
              <a:rPr lang="en-GB" sz="2400" dirty="0" smtClean="0">
                <a:sym typeface="Symbol"/>
              </a:rPr>
              <a:t></a:t>
            </a:r>
            <a:r>
              <a:rPr lang="en-GB" sz="2400" dirty="0" smtClean="0"/>
              <a:t> cost per subject + time </a:t>
            </a:r>
            <a:r>
              <a:rPr lang="en-GB" sz="2400" dirty="0" smtClean="0">
                <a:sym typeface="Symbol"/>
              </a:rPr>
              <a:t></a:t>
            </a:r>
            <a:r>
              <a:rPr lang="en-GB" sz="2400" dirty="0" smtClean="0"/>
              <a:t> development overheads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70412" y="5205829"/>
            <a:ext cx="7620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-------------------------------------------------------------------------------------------------</a:t>
            </a:r>
          </a:p>
          <a:p>
            <a:r>
              <a:rPr lang="en-GB" sz="2000" baseline="30000" dirty="0" smtClean="0">
                <a:sym typeface="Symbol"/>
              </a:rPr>
              <a:t>* </a:t>
            </a:r>
            <a:r>
              <a:rPr lang="en-US" sz="2000" dirty="0" smtClean="0"/>
              <a:t>Remaining at the time of product launch.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722379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Arrow 10"/>
          <p:cNvSpPr/>
          <p:nvPr/>
        </p:nvSpPr>
        <p:spPr bwMode="auto">
          <a:xfrm>
            <a:off x="683568" y="1700808"/>
            <a:ext cx="8064896" cy="3536955"/>
          </a:xfrm>
          <a:prstGeom prst="rightArrow">
            <a:avLst/>
          </a:prstGeom>
          <a:solidFill>
            <a:schemeClr val="accent1">
              <a:lumMod val="40000"/>
              <a:lumOff val="60000"/>
              <a:alpha val="51000"/>
            </a:schemeClr>
          </a:solidFill>
          <a:ln w="28575" cap="flat" cmpd="sng" algn="ctr">
            <a:solidFill>
              <a:srgbClr val="0A538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6400" tIns="43200" rIns="86400" bIns="432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rgbClr val="0A5385"/>
              </a:solidFill>
              <a:effectLst/>
              <a:latin typeface="Arial" charset="0"/>
              <a:cs typeface="Times New Roman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827584" y="3058502"/>
            <a:ext cx="1800200" cy="792634"/>
          </a:xfrm>
          <a:prstGeom prst="roundRect">
            <a:avLst/>
          </a:prstGeom>
          <a:solidFill>
            <a:srgbClr val="FFFF66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none" lIns="86400" tIns="43200" rIns="86400" bIns="432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rgbClr val="0A5385"/>
                </a:solidFill>
                <a:effectLst/>
                <a:latin typeface="Arial" charset="0"/>
                <a:cs typeface="Times New Roman" charset="0"/>
              </a:rPr>
              <a:t>T1:Phase</a:t>
            </a:r>
            <a:r>
              <a:rPr kumimoji="0" lang="en-GB" sz="2400" b="0" i="0" u="none" strike="noStrike" cap="none" normalizeH="0" dirty="0" smtClean="0">
                <a:ln>
                  <a:noFill/>
                </a:ln>
                <a:solidFill>
                  <a:srgbClr val="0A5385"/>
                </a:solidFill>
                <a:effectLst/>
                <a:latin typeface="Arial" charset="0"/>
                <a:cs typeface="Times New Roman" charset="0"/>
              </a:rPr>
              <a:t> 2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rgbClr val="0A5385"/>
              </a:solidFill>
              <a:effectLst/>
              <a:latin typeface="Arial" charset="0"/>
              <a:cs typeface="Times New Roman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2913007" y="3048001"/>
            <a:ext cx="1643334" cy="807104"/>
          </a:xfrm>
          <a:prstGeom prst="roundRect">
            <a:avLst/>
          </a:prstGeom>
          <a:solidFill>
            <a:srgbClr val="FFCC66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none" lIns="86400" tIns="43200" rIns="86400" bIns="432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rgbClr val="0A5385"/>
                </a:solidFill>
                <a:effectLst/>
                <a:latin typeface="Arial" charset="0"/>
                <a:cs typeface="Times New Roman" charset="0"/>
              </a:rPr>
              <a:t>T2: Plan </a:t>
            </a:r>
            <a:b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rgbClr val="0A5385"/>
                </a:solidFill>
                <a:effectLst/>
                <a:latin typeface="Arial" charset="0"/>
                <a:cs typeface="Times New Roman" charset="0"/>
              </a:rPr>
            </a:b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rgbClr val="0A5385"/>
                </a:solidFill>
                <a:effectLst/>
                <a:latin typeface="Arial" charset="0"/>
                <a:cs typeface="Times New Roman" charset="0"/>
              </a:rPr>
              <a:t>Phase</a:t>
            </a:r>
            <a:r>
              <a:rPr kumimoji="0" lang="en-GB" sz="2400" b="0" i="0" u="none" strike="noStrike" cap="none" normalizeH="0" dirty="0" smtClean="0">
                <a:ln>
                  <a:noFill/>
                </a:ln>
                <a:solidFill>
                  <a:srgbClr val="0A5385"/>
                </a:solidFill>
                <a:effectLst/>
                <a:latin typeface="Arial" charset="0"/>
                <a:cs typeface="Times New Roman" charset="0"/>
              </a:rPr>
              <a:t> 3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rgbClr val="0A5385"/>
              </a:solidFill>
              <a:effectLst/>
              <a:latin typeface="Arial" charset="0"/>
              <a:cs typeface="Times New Roman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876800" y="2971800"/>
            <a:ext cx="1705190" cy="945034"/>
          </a:xfrm>
          <a:prstGeom prst="roundRect">
            <a:avLst/>
          </a:prstGeom>
          <a:solidFill>
            <a:srgbClr val="FF9966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none" lIns="86400" tIns="43200" rIns="86400" bIns="432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rgbClr val="0A5385"/>
                </a:solidFill>
                <a:effectLst/>
                <a:latin typeface="Arial" charset="0"/>
                <a:cs typeface="Times New Roman" charset="0"/>
              </a:rPr>
              <a:t>T3: Phase</a:t>
            </a:r>
            <a:r>
              <a:rPr kumimoji="0" lang="en-GB" sz="2400" b="0" i="0" u="none" strike="noStrike" cap="none" normalizeH="0" dirty="0" smtClean="0">
                <a:ln>
                  <a:noFill/>
                </a:ln>
                <a:solidFill>
                  <a:srgbClr val="0A5385"/>
                </a:solidFill>
                <a:effectLst/>
                <a:latin typeface="Arial" charset="0"/>
                <a:cs typeface="Times New Roman" charset="0"/>
              </a:rPr>
              <a:t> 3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rgbClr val="0A5385"/>
              </a:solidFill>
              <a:effectLst/>
              <a:latin typeface="Arial" charset="0"/>
              <a:cs typeface="Times New Roman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6876256" y="2887018"/>
            <a:ext cx="1728192" cy="1164533"/>
          </a:xfrm>
          <a:prstGeom prst="roundRect">
            <a:avLst/>
          </a:prstGeom>
          <a:solidFill>
            <a:srgbClr val="FF7C8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none" lIns="86400" tIns="43200" rIns="86400" bIns="432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rgbClr val="0A5385"/>
                </a:solidFill>
                <a:effectLst/>
                <a:latin typeface="Arial" charset="0"/>
                <a:cs typeface="Times New Roman" charset="0"/>
              </a:rPr>
              <a:t>T4:</a:t>
            </a:r>
            <a:r>
              <a:rPr kumimoji="0" lang="en-GB" sz="2400" b="0" i="0" u="none" strike="noStrike" cap="none" normalizeH="0" dirty="0" smtClean="0">
                <a:ln>
                  <a:noFill/>
                </a:ln>
                <a:solidFill>
                  <a:srgbClr val="0A5385"/>
                </a:solidFill>
                <a:effectLst/>
                <a:latin typeface="Arial" charset="0"/>
                <a:cs typeface="Times New Roman" charset="0"/>
              </a:rPr>
              <a:t> </a:t>
            </a: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rgbClr val="0A5385"/>
                </a:solidFill>
                <a:effectLst/>
                <a:latin typeface="Arial" charset="0"/>
                <a:cs typeface="Times New Roman" charset="0"/>
              </a:rPr>
              <a:t>Phase</a:t>
            </a:r>
            <a:r>
              <a:rPr kumimoji="0" lang="en-GB" sz="2400" b="0" i="0" u="none" strike="noStrike" cap="none" normalizeH="0" dirty="0" smtClean="0">
                <a:ln>
                  <a:noFill/>
                </a:ln>
                <a:solidFill>
                  <a:srgbClr val="0A5385"/>
                </a:solidFill>
                <a:effectLst/>
                <a:latin typeface="Arial" charset="0"/>
                <a:cs typeface="Times New Roman" charset="0"/>
              </a:rPr>
              <a:t> 3</a:t>
            </a:r>
            <a:br>
              <a:rPr kumimoji="0" lang="en-GB" sz="2400" b="0" i="0" u="none" strike="noStrike" cap="none" normalizeH="0" dirty="0" smtClean="0">
                <a:ln>
                  <a:noFill/>
                </a:ln>
                <a:solidFill>
                  <a:srgbClr val="0A5385"/>
                </a:solidFill>
                <a:effectLst/>
                <a:latin typeface="Arial" charset="0"/>
                <a:cs typeface="Times New Roman" charset="0"/>
              </a:rPr>
            </a:br>
            <a:r>
              <a:rPr kumimoji="0" lang="en-GB" sz="2400" b="0" i="0" u="none" strike="noStrike" cap="none" normalizeH="0" dirty="0" smtClean="0">
                <a:ln>
                  <a:noFill/>
                </a:ln>
                <a:solidFill>
                  <a:srgbClr val="0A5385"/>
                </a:solidFill>
                <a:effectLst/>
                <a:latin typeface="Arial" charset="0"/>
                <a:cs typeface="Times New Roman" charset="0"/>
              </a:rPr>
              <a:t>to launch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rgbClr val="0A5385"/>
              </a:solidFill>
              <a:effectLst/>
              <a:latin typeface="Arial" charset="0"/>
              <a:cs typeface="Times New Roman" charset="0"/>
            </a:endParaRPr>
          </a:p>
        </p:txBody>
      </p:sp>
      <p:sp>
        <p:nvSpPr>
          <p:cNvPr id="12" name="Right Brace 11"/>
          <p:cNvSpPr/>
          <p:nvPr/>
        </p:nvSpPr>
        <p:spPr bwMode="auto">
          <a:xfrm rot="16200000">
            <a:off x="1237412" y="1180175"/>
            <a:ext cx="713657" cy="1753355"/>
          </a:xfrm>
          <a:prstGeom prst="rightBrace">
            <a:avLst/>
          </a:prstGeom>
          <a:noFill/>
          <a:ln w="28575" cap="flat" cmpd="sng" algn="ctr">
            <a:solidFill>
              <a:srgbClr val="0A538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6400" tIns="43200" rIns="86400" bIns="432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A5385"/>
              </a:solidFill>
              <a:effectLst/>
              <a:latin typeface="Arial" charset="0"/>
              <a:cs typeface="Times New Roman" charset="0"/>
            </a:endParaRPr>
          </a:p>
        </p:txBody>
      </p:sp>
      <p:sp>
        <p:nvSpPr>
          <p:cNvPr id="13" name="Right Brace 12"/>
          <p:cNvSpPr/>
          <p:nvPr/>
        </p:nvSpPr>
        <p:spPr bwMode="auto">
          <a:xfrm rot="16200000">
            <a:off x="4502123" y="327578"/>
            <a:ext cx="713657" cy="3458545"/>
          </a:xfrm>
          <a:prstGeom prst="rightBrace">
            <a:avLst/>
          </a:prstGeom>
          <a:noFill/>
          <a:ln w="28575" cap="flat" cmpd="sng" algn="ctr">
            <a:solidFill>
              <a:srgbClr val="0A538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6400" tIns="43200" rIns="86400" bIns="432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rgbClr val="0A5385"/>
              </a:solidFill>
              <a:effectLst/>
              <a:latin typeface="Arial" charset="0"/>
              <a:cs typeface="Times New Roman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flipV="1">
            <a:off x="2913007" y="4653136"/>
            <a:ext cx="0" cy="745601"/>
          </a:xfrm>
          <a:prstGeom prst="straightConnector1">
            <a:avLst/>
          </a:prstGeom>
          <a:noFill/>
          <a:ln w="63500" cap="flat" cmpd="sng" algn="ctr">
            <a:solidFill>
              <a:srgbClr val="0A5385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flipV="1">
            <a:off x="8744100" y="4398992"/>
            <a:ext cx="0" cy="745601"/>
          </a:xfrm>
          <a:prstGeom prst="straightConnector1">
            <a:avLst/>
          </a:prstGeom>
          <a:noFill/>
          <a:ln w="63500" cap="flat" cmpd="sng" algn="ctr">
            <a:solidFill>
              <a:srgbClr val="0A5385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0" y="1162132"/>
            <a:ext cx="32191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Phase 2 development time</a:t>
            </a:r>
            <a:endParaRPr lang="en-GB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3491880" y="1162132"/>
            <a:ext cx="32191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Phase 3 development time</a:t>
            </a:r>
            <a:endParaRPr lang="en-GB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296402" y="5112035"/>
            <a:ext cx="29227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 smtClean="0"/>
              <a:t>Phase 3 costs discounted at start forward to this time 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4716016" y="5167904"/>
            <a:ext cx="42017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 smtClean="0"/>
              <a:t>Revenue discounted at start forward to this time</a:t>
            </a:r>
            <a:endParaRPr lang="en-GB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683568" y="4653136"/>
            <a:ext cx="2160240" cy="0"/>
          </a:xfrm>
          <a:prstGeom prst="straightConnector1">
            <a:avLst/>
          </a:prstGeom>
          <a:noFill/>
          <a:ln w="28575" cap="flat" cmpd="sng" algn="ctr">
            <a:solidFill>
              <a:srgbClr val="0A5385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83568" y="4509120"/>
            <a:ext cx="8060532" cy="0"/>
          </a:xfrm>
          <a:prstGeom prst="straightConnector1">
            <a:avLst/>
          </a:prstGeom>
          <a:noFill/>
          <a:ln w="28575" cap="flat" cmpd="sng" algn="ctr">
            <a:solidFill>
              <a:srgbClr val="0A5385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6469156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3148"/>
            <a:ext cx="8229600" cy="4525963"/>
          </a:xfrm>
        </p:spPr>
        <p:txBody>
          <a:bodyPr>
            <a:normAutofit/>
          </a:bodyPr>
          <a:lstStyle/>
          <a:p>
            <a:r>
              <a:rPr lang="en-GB" sz="2400" dirty="0" smtClean="0"/>
              <a:t>Patent life left at start of phase 2 = 12 years</a:t>
            </a:r>
          </a:p>
          <a:p>
            <a:r>
              <a:rPr lang="en-GB" sz="2400" dirty="0" smtClean="0"/>
              <a:t>T1 (P2 duration): phase 2 accrual</a:t>
            </a:r>
            <a:r>
              <a:rPr lang="en-GB" sz="2400" dirty="0"/>
              <a:t> </a:t>
            </a:r>
            <a:r>
              <a:rPr lang="en-GB" sz="2400" dirty="0" smtClean="0"/>
              <a:t>time + 6 month follow up</a:t>
            </a:r>
          </a:p>
          <a:p>
            <a:r>
              <a:rPr lang="en-GB" sz="2400" dirty="0" smtClean="0"/>
              <a:t>T2 (to start P3): time from end of phase 2 to start of phase 3 = 6 months</a:t>
            </a:r>
          </a:p>
          <a:p>
            <a:r>
              <a:rPr lang="en-GB" sz="2400" dirty="0" smtClean="0"/>
              <a:t>T3 (P3 duration): phase 3 accrual time + 6 month follow up</a:t>
            </a:r>
          </a:p>
          <a:p>
            <a:r>
              <a:rPr lang="en-GB" sz="2400" dirty="0" smtClean="0"/>
              <a:t>T4 (time to launch) : 12 months</a:t>
            </a:r>
          </a:p>
          <a:p>
            <a:r>
              <a:rPr lang="en-GB" sz="2400" dirty="0"/>
              <a:t>Assume accrual rates of </a:t>
            </a:r>
          </a:p>
          <a:p>
            <a:pPr lvl="1"/>
            <a:r>
              <a:rPr lang="en-GB" dirty="0"/>
              <a:t>10 patients per month (phase 2) </a:t>
            </a:r>
          </a:p>
          <a:p>
            <a:pPr lvl="1"/>
            <a:r>
              <a:rPr lang="en-GB" dirty="0"/>
              <a:t>20 per month (phase3)</a:t>
            </a:r>
          </a:p>
          <a:p>
            <a:pPr marL="0" indent="0">
              <a:buNone/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4124860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NPV (given success)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507288" cy="4752975"/>
          </a:xfrm>
        </p:spPr>
        <p:txBody>
          <a:bodyPr>
            <a:noAutofit/>
          </a:bodyPr>
          <a:lstStyle/>
          <a:p>
            <a:r>
              <a:rPr lang="en-GB" sz="2200" dirty="0" smtClean="0"/>
              <a:t>Revenue = [(204*0.75*(</a:t>
            </a:r>
            <a:r>
              <a:rPr lang="en-GB" sz="2200" b="1" dirty="0" smtClean="0"/>
              <a:t>S-4.76</a:t>
            </a:r>
            <a:r>
              <a:rPr lang="en-GB" sz="2200" dirty="0" smtClean="0"/>
              <a:t>)/(1.15))*(T-D</a:t>
            </a:r>
            <a:r>
              <a:rPr lang="en-GB" sz="2200" dirty="0"/>
              <a:t>)/2]*(</a:t>
            </a:r>
            <a:r>
              <a:rPr lang="en-GB" sz="2200" dirty="0" smtClean="0"/>
              <a:t>1-DR)**D</a:t>
            </a:r>
            <a:endParaRPr lang="en-GB" sz="2200" dirty="0"/>
          </a:p>
          <a:p>
            <a:pPr lvl="1"/>
            <a:r>
              <a:rPr lang="en-GB" sz="2200" dirty="0"/>
              <a:t>S = increase in median survival time in months</a:t>
            </a:r>
          </a:p>
          <a:p>
            <a:pPr lvl="1"/>
            <a:r>
              <a:rPr lang="en-GB" sz="2200" dirty="0"/>
              <a:t>T = time to patent expiry from beginning of phase </a:t>
            </a:r>
            <a:r>
              <a:rPr lang="en-GB" sz="2200" dirty="0" smtClean="0"/>
              <a:t>2 (12 years)</a:t>
            </a:r>
          </a:p>
          <a:p>
            <a:pPr lvl="1"/>
            <a:r>
              <a:rPr lang="en-GB" sz="2200" dirty="0" smtClean="0"/>
              <a:t>DR = Discount Rate (0.09)</a:t>
            </a:r>
            <a:endParaRPr lang="en-GB" sz="2200" dirty="0"/>
          </a:p>
          <a:p>
            <a:pPr lvl="1"/>
            <a:r>
              <a:rPr lang="en-GB" sz="2200" dirty="0" smtClean="0"/>
              <a:t>D = </a:t>
            </a:r>
            <a:r>
              <a:rPr lang="en-GB" sz="2200" dirty="0"/>
              <a:t>development time (from beginning of phase 2 to </a:t>
            </a:r>
            <a:r>
              <a:rPr lang="en-GB" sz="2200" dirty="0" smtClean="0"/>
              <a:t>launch = T1+T2+T3+T4)</a:t>
            </a:r>
            <a:endParaRPr lang="en-GB" sz="2200" dirty="0"/>
          </a:p>
          <a:p>
            <a:r>
              <a:rPr lang="en-GB" sz="2200" dirty="0" smtClean="0"/>
              <a:t>Phase 2 Cost = N2*C1+T1*C2</a:t>
            </a:r>
          </a:p>
          <a:p>
            <a:pPr lvl="1"/>
            <a:r>
              <a:rPr lang="en-GB" sz="2200" dirty="0" smtClean="0"/>
              <a:t>N2 = Number of subjects in phase 2</a:t>
            </a:r>
          </a:p>
          <a:p>
            <a:pPr lvl="1"/>
            <a:r>
              <a:rPr lang="en-GB" sz="2200" dirty="0" smtClean="0"/>
              <a:t>C1 = Cost per subject ($20,000 )</a:t>
            </a:r>
          </a:p>
          <a:p>
            <a:pPr lvl="1"/>
            <a:r>
              <a:rPr lang="en-GB" sz="2200" dirty="0" smtClean="0"/>
              <a:t>C2 = Development overhead ($10M)</a:t>
            </a:r>
          </a:p>
          <a:p>
            <a:r>
              <a:rPr lang="en-GB" sz="2200" dirty="0" smtClean="0"/>
              <a:t>Phase 3 Cost = [2*N3*C1+(T2+T3)*C2]*(1-DR)**T1</a:t>
            </a:r>
          </a:p>
          <a:p>
            <a:pPr lvl="1"/>
            <a:r>
              <a:rPr lang="en-GB" sz="2200" dirty="0" smtClean="0"/>
              <a:t>N3 = Number of subjects in phase 3</a:t>
            </a:r>
          </a:p>
        </p:txBody>
      </p:sp>
    </p:spTree>
    <p:extLst>
      <p:ext uri="{BB962C8B-B14F-4D97-AF65-F5344CB8AC3E}">
        <p14:creationId xmlns:p14="http://schemas.microsoft.com/office/powerpoint/2010/main" val="4000413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810" y="383177"/>
            <a:ext cx="8348472" cy="2185852"/>
          </a:xfrm>
        </p:spPr>
        <p:txBody>
          <a:bodyPr/>
          <a:lstStyle/>
          <a:p>
            <a:r>
              <a:rPr lang="en-US" dirty="0"/>
              <a:t>Five </a:t>
            </a:r>
            <a:r>
              <a:rPr lang="en-US" dirty="0" smtClean="0"/>
              <a:t>Approaches </a:t>
            </a:r>
            <a:r>
              <a:rPr lang="en-US" dirty="0"/>
              <a:t>to Clinical Development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237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FIVE DEVELOPMENT PROGRAMS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2520"/>
            <a:ext cx="8458200" cy="487680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000" b="1" dirty="0" smtClean="0">
                <a:solidFill>
                  <a:srgbClr val="00B050"/>
                </a:solidFill>
              </a:rPr>
              <a:t>One-Drug Program </a:t>
            </a:r>
            <a:r>
              <a:rPr lang="en-GB" sz="2000" dirty="0" smtClean="0"/>
              <a:t>(ND1 or ND2)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b="1" dirty="0" smtClean="0">
                <a:solidFill>
                  <a:srgbClr val="00B050"/>
                </a:solidFill>
              </a:rPr>
              <a:t>Parallel</a:t>
            </a:r>
            <a:r>
              <a:rPr lang="en-GB" sz="2000" dirty="0" smtClean="0"/>
              <a:t> </a:t>
            </a:r>
            <a:r>
              <a:rPr lang="en-GB" sz="2000" b="1" dirty="0" smtClean="0">
                <a:solidFill>
                  <a:srgbClr val="00B050"/>
                </a:solidFill>
              </a:rPr>
              <a:t>Ph2</a:t>
            </a:r>
            <a:r>
              <a:rPr lang="en-GB" sz="2000" dirty="0" smtClean="0"/>
              <a:t> trials in each compound(ND1 and ND2) ; if neither succeeds then stop, if one succeeds take it to phase 3, if both succeed take the most successful to phase 3.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b="1" dirty="0" smtClean="0">
                <a:solidFill>
                  <a:srgbClr val="00B050"/>
                </a:solidFill>
              </a:rPr>
              <a:t>Combined</a:t>
            </a:r>
            <a:r>
              <a:rPr lang="en-GB" sz="2000" dirty="0" smtClean="0"/>
              <a:t> </a:t>
            </a:r>
            <a:r>
              <a:rPr lang="en-GB" sz="2000" b="1" dirty="0" smtClean="0">
                <a:solidFill>
                  <a:srgbClr val="00B050"/>
                </a:solidFill>
              </a:rPr>
              <a:t>Ph2</a:t>
            </a:r>
            <a:r>
              <a:rPr lang="en-GB" sz="2000" dirty="0" smtClean="0"/>
              <a:t> trial, similar to parallel, but include both compounds (ND1 and ND2)  in the same phase 2 with shared control.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b="1" dirty="0" smtClean="0">
                <a:solidFill>
                  <a:srgbClr val="00B050"/>
                </a:solidFill>
              </a:rPr>
              <a:t>Simple Adaptive</a:t>
            </a:r>
            <a:r>
              <a:rPr lang="en-GB" sz="2000" dirty="0" smtClean="0"/>
              <a:t> combined (ND1 and ND2) phase 2 trial.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b="1" dirty="0" smtClean="0">
                <a:solidFill>
                  <a:srgbClr val="00B050"/>
                </a:solidFill>
              </a:rPr>
              <a:t>More Complex Adaptive </a:t>
            </a:r>
            <a:r>
              <a:rPr lang="en-GB" sz="2000" dirty="0" smtClean="0"/>
              <a:t>combined (ND1 and ND2) phase 2 trial.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GB" sz="2000" dirty="0" smtClean="0"/>
              <a:t>Basis for comparison: expected </a:t>
            </a:r>
            <a:r>
              <a:rPr lang="en-GB" sz="2000" b="1" dirty="0" smtClean="0">
                <a:solidFill>
                  <a:srgbClr val="0070C0"/>
                </a:solidFill>
              </a:rPr>
              <a:t>Net Present Value</a:t>
            </a:r>
            <a:r>
              <a:rPr lang="en-GB" sz="2000" dirty="0" smtClean="0"/>
              <a:t> (</a:t>
            </a:r>
            <a:r>
              <a:rPr lang="en-GB" sz="2000" dirty="0" err="1" smtClean="0"/>
              <a:t>eNPV</a:t>
            </a:r>
            <a:r>
              <a:rPr lang="en-GB" sz="2000" dirty="0" smtClean="0"/>
              <a:t>) and </a:t>
            </a:r>
            <a:r>
              <a:rPr lang="en-GB" sz="2000" b="1" dirty="0">
                <a:solidFill>
                  <a:srgbClr val="0070C0"/>
                </a:solidFill>
              </a:rPr>
              <a:t>Probability of </a:t>
            </a:r>
            <a:r>
              <a:rPr lang="en-GB" sz="2000" b="1" dirty="0" smtClean="0">
                <a:solidFill>
                  <a:srgbClr val="0070C0"/>
                </a:solidFill>
              </a:rPr>
              <a:t>Success.</a:t>
            </a:r>
            <a:endParaRPr lang="en-GB" sz="2000" dirty="0" smtClean="0"/>
          </a:p>
          <a:p>
            <a:pPr marL="457200" indent="-457200"/>
            <a:r>
              <a:rPr lang="en-GB" sz="2000" dirty="0" smtClean="0"/>
              <a:t>NPV is a function of: </a:t>
            </a:r>
          </a:p>
          <a:p>
            <a:pPr marL="857250" lvl="1" indent="-457200"/>
            <a:r>
              <a:rPr lang="en-GB" sz="2000" dirty="0" smtClean="0"/>
              <a:t>degree of efficacy (of selected drug) </a:t>
            </a:r>
          </a:p>
          <a:p>
            <a:pPr marL="857250" lvl="1" indent="-457200"/>
            <a:r>
              <a:rPr lang="en-GB" sz="2000" dirty="0" smtClean="0"/>
              <a:t>Trial(s) size &amp; duration</a:t>
            </a:r>
          </a:p>
          <a:p>
            <a:pPr marL="457200" lvl="1" indent="-457200">
              <a:buFont typeface="Arial" pitchFamily="34" charset="0"/>
              <a:buChar char="•"/>
            </a:pPr>
            <a:r>
              <a:rPr lang="en-GB" sz="2000" dirty="0" smtClean="0"/>
              <a:t>NPV = discounted revenue – cost of Ph2 – discounted cost of Ph 3</a:t>
            </a:r>
          </a:p>
          <a:p>
            <a:pPr marL="457200" indent="-457200"/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6902783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Scenarios for degree of efficacy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692" y="1182189"/>
            <a:ext cx="8229600" cy="220980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Compounds to be compared to control</a:t>
            </a:r>
          </a:p>
          <a:p>
            <a:pPr lvl="1"/>
            <a:r>
              <a:rPr lang="en-GB" dirty="0" smtClean="0"/>
              <a:t>Assume median survival time on control 4.76 months</a:t>
            </a:r>
          </a:p>
          <a:p>
            <a:pPr lvl="1"/>
            <a:r>
              <a:rPr lang="en-GB" dirty="0" smtClean="0"/>
              <a:t>Successful drug would increase median survival by 1.15 month to 5.91 months</a:t>
            </a:r>
          </a:p>
          <a:p>
            <a:r>
              <a:rPr lang="en-GB" dirty="0" smtClean="0"/>
              <a:t>Expected 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HR</a:t>
            </a:r>
            <a:r>
              <a:rPr lang="en-GB" dirty="0" smtClean="0"/>
              <a:t> (hazard ratio) is in the range 1 – 0.6</a:t>
            </a:r>
          </a:p>
          <a:p>
            <a:r>
              <a:rPr lang="en-GB" dirty="0" smtClean="0"/>
              <a:t>Used 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scenarios</a:t>
            </a:r>
            <a:r>
              <a:rPr lang="en-GB" dirty="0" smtClean="0"/>
              <a:t> of 1, 0.9, 0.8, 0.7, 0.6 (for each drug)</a:t>
            </a:r>
          </a:p>
          <a:p>
            <a:r>
              <a:rPr lang="en-GB" dirty="0" smtClean="0"/>
              <a:t>Reflect uncertainty in how likely drug is to be good by looking at 3 (discrete) ‘priors’: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440156"/>
              </p:ext>
            </p:extLst>
          </p:nvPr>
        </p:nvGraphicFramePr>
        <p:xfrm>
          <a:off x="805543" y="3657600"/>
          <a:ext cx="7272808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69165"/>
                <a:gridCol w="1089034"/>
                <a:gridCol w="1028653"/>
                <a:gridCol w="1028653"/>
                <a:gridCol w="1028653"/>
                <a:gridCol w="1028650"/>
              </a:tblGrid>
              <a:tr h="370840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0.9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0.8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0.7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0.6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70C0"/>
                          </a:solidFill>
                        </a:rPr>
                        <a:t>Optimistic</a:t>
                      </a:r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18%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70C0"/>
                          </a:solidFill>
                        </a:rPr>
                        <a:t>Uniform</a:t>
                      </a:r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20%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70C0"/>
                          </a:solidFill>
                        </a:rPr>
                        <a:t>Pessimistic</a:t>
                      </a:r>
                      <a:endParaRPr lang="en-GB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41.5%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16.5%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16.5%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16.5%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9%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55361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Two new drugs </a:t>
            </a:r>
            <a:r>
              <a:rPr lang="en-GB" dirty="0" smtClean="0"/>
              <a:t>in pancreatic cancer – ranked as lead candidate (ND1) and backup (ND2); based on pre-clinical and phase 1 data</a:t>
            </a:r>
          </a:p>
          <a:p>
            <a:r>
              <a:rPr lang="en-GB" dirty="0" smtClean="0"/>
              <a:t>Run </a:t>
            </a:r>
            <a:r>
              <a:rPr lang="en-GB" b="1" dirty="0" smtClean="0">
                <a:solidFill>
                  <a:srgbClr val="0070C0"/>
                </a:solidFill>
              </a:rPr>
              <a:t>single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smtClean="0"/>
              <a:t>phase 2 in </a:t>
            </a:r>
            <a:r>
              <a:rPr lang="en-GB" b="1" dirty="0" smtClean="0">
                <a:solidFill>
                  <a:schemeClr val="accent1"/>
                </a:solidFill>
              </a:rPr>
              <a:t>ND1 vs. control</a:t>
            </a:r>
          </a:p>
          <a:p>
            <a:pPr lvl="1"/>
            <a:r>
              <a:rPr lang="en-GB" dirty="0" smtClean="0"/>
              <a:t>If successful (p&lt;0.1) </a:t>
            </a:r>
            <a:r>
              <a:rPr lang="en-GB" b="1" dirty="0" smtClean="0">
                <a:solidFill>
                  <a:schemeClr val="accent2"/>
                </a:solidFill>
              </a:rPr>
              <a:t>take ND1 to phase 3</a:t>
            </a:r>
          </a:p>
          <a:p>
            <a:pPr>
              <a:spcBef>
                <a:spcPts val="1200"/>
              </a:spcBef>
              <a:buNone/>
            </a:pPr>
            <a:r>
              <a:rPr lang="en-GB" b="1" dirty="0" smtClean="0">
                <a:solidFill>
                  <a:schemeClr val="accent1"/>
                </a:solidFill>
              </a:rPr>
              <a:t>Phase 2 trial (fixed-design)</a:t>
            </a:r>
          </a:p>
          <a:p>
            <a:r>
              <a:rPr lang="en-GB" dirty="0" smtClean="0"/>
              <a:t>One-sided </a:t>
            </a:r>
            <a:r>
              <a:rPr lang="en-GB" b="1" dirty="0" smtClean="0">
                <a:solidFill>
                  <a:srgbClr val="7030A0"/>
                </a:solidFill>
              </a:rPr>
              <a:t>Alpha of 0.1</a:t>
            </a:r>
            <a:endParaRPr lang="en-GB" dirty="0" smtClean="0"/>
          </a:p>
          <a:p>
            <a:r>
              <a:rPr lang="en-GB" dirty="0" smtClean="0"/>
              <a:t>10 patients/month accrual</a:t>
            </a:r>
          </a:p>
          <a:p>
            <a:r>
              <a:rPr lang="en-GB" dirty="0" smtClean="0"/>
              <a:t>6 months max follow-up</a:t>
            </a:r>
          </a:p>
          <a:p>
            <a:r>
              <a:rPr lang="en-GB" dirty="0" smtClean="0"/>
              <a:t>Go-to-phase-3 decision: </a:t>
            </a:r>
            <a:r>
              <a:rPr lang="en-GB" b="1" dirty="0" smtClean="0">
                <a:solidFill>
                  <a:srgbClr val="7030A0"/>
                </a:solidFill>
              </a:rPr>
              <a:t>p-value &lt; 0.1 </a:t>
            </a:r>
            <a:r>
              <a:rPr lang="en-GB" dirty="0" smtClean="0"/>
              <a:t>based on log-rank test</a:t>
            </a:r>
          </a:p>
          <a:p>
            <a:pPr>
              <a:spcBef>
                <a:spcPts val="1200"/>
              </a:spcBef>
              <a:buNone/>
            </a:pPr>
            <a:r>
              <a:rPr lang="en-GB" b="1" dirty="0" smtClean="0">
                <a:solidFill>
                  <a:schemeClr val="accent2"/>
                </a:solidFill>
              </a:rPr>
              <a:t>Phase 3 (fixed-design)</a:t>
            </a:r>
          </a:p>
          <a:p>
            <a:r>
              <a:rPr lang="en-GB" dirty="0" smtClean="0"/>
              <a:t>One-sided </a:t>
            </a:r>
            <a:r>
              <a:rPr lang="en-GB" b="1" dirty="0" smtClean="0">
                <a:solidFill>
                  <a:srgbClr val="7030A0"/>
                </a:solidFill>
              </a:rPr>
              <a:t>Alpha of 0.025</a:t>
            </a:r>
          </a:p>
          <a:p>
            <a:r>
              <a:rPr lang="en-GB" dirty="0" smtClean="0"/>
              <a:t>20 patients per month accrual</a:t>
            </a:r>
          </a:p>
          <a:p>
            <a:r>
              <a:rPr lang="en-GB" dirty="0" smtClean="0"/>
              <a:t>6 months max follow-up</a:t>
            </a:r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rmAutofit/>
          </a:bodyPr>
          <a:lstStyle/>
          <a:p>
            <a:r>
              <a:rPr lang="en-GB" dirty="0" smtClean="0"/>
              <a:t>DESIGN OF </a:t>
            </a:r>
            <a:r>
              <a:rPr lang="en-GB" dirty="0" smtClean="0">
                <a:solidFill>
                  <a:srgbClr val="00B050"/>
                </a:solidFill>
              </a:rPr>
              <a:t>CLINICAL PROGRAM #1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ym typeface="Symbol"/>
              </a:rPr>
              <a:t>(Single </a:t>
            </a:r>
            <a:r>
              <a:rPr lang="en-GB" dirty="0" smtClean="0"/>
              <a:t>phase 2: ND1 or ND2)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92784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If we had just one drug, how big should Phase 2 &amp; Phase 3 be?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4337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dirty="0" smtClean="0"/>
              <a:t>Calculate power &amp; expected NPV for all combinations of reasonable phase 2 &amp; phase 3 sample sizes  and all HRs</a:t>
            </a:r>
          </a:p>
          <a:p>
            <a:pPr lvl="1">
              <a:spcAft>
                <a:spcPts val="600"/>
              </a:spcAft>
            </a:pPr>
            <a:r>
              <a:rPr lang="en-GB" dirty="0" smtClean="0"/>
              <a:t>Ph2 SS considered: 100, 120, 140….</a:t>
            </a:r>
          </a:p>
          <a:p>
            <a:pPr lvl="1">
              <a:spcAft>
                <a:spcPts val="600"/>
              </a:spcAft>
            </a:pPr>
            <a:r>
              <a:rPr lang="en-GB" dirty="0" smtClean="0"/>
              <a:t>Ph3 SS considered: 300, 325, 375,… </a:t>
            </a:r>
          </a:p>
          <a:p>
            <a:pPr lvl="1">
              <a:spcAft>
                <a:spcPts val="600"/>
              </a:spcAft>
            </a:pPr>
            <a:r>
              <a:rPr lang="en-GB" dirty="0" smtClean="0"/>
              <a:t>for all Hazard Ratios (1.0, 0.9, 0.8, 0.7, 0.6)</a:t>
            </a:r>
          </a:p>
          <a:p>
            <a:pPr>
              <a:spcAft>
                <a:spcPts val="600"/>
              </a:spcAft>
            </a:pPr>
            <a:r>
              <a:rPr lang="en-GB" dirty="0" smtClean="0"/>
              <a:t>What combination of phase 2 &amp; phase 3 size is optimal for a given HR?</a:t>
            </a:r>
          </a:p>
          <a:p>
            <a:pPr>
              <a:spcAft>
                <a:spcPts val="600"/>
              </a:spcAft>
            </a:pPr>
            <a:r>
              <a:rPr lang="en-GB" dirty="0" smtClean="0"/>
              <a:t>If we average over our prior expectation of HR for our drug which is the optimum combination?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45356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195943" y="11601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Acknowledgement</a:t>
            </a:r>
            <a:br>
              <a:rPr lang="en-US" sz="3100" dirty="0" smtClean="0"/>
            </a:br>
            <a:r>
              <a:rPr lang="en-US" sz="2700" dirty="0" smtClean="0"/>
              <a:t>DIA Adaptive Program Working Group</a:t>
            </a:r>
            <a:br>
              <a:rPr lang="en-US" sz="2700" dirty="0" smtClean="0"/>
            </a:br>
            <a:r>
              <a:rPr lang="en-US" sz="2700" dirty="0" smtClean="0"/>
              <a:t>Oncology Application </a:t>
            </a:r>
            <a:r>
              <a:rPr lang="en-US" sz="2700" dirty="0"/>
              <a:t>Sub-team (2010-2016) </a:t>
            </a:r>
            <a:br>
              <a:rPr lang="en-US" sz="2700" dirty="0"/>
            </a:br>
            <a:r>
              <a:rPr lang="en-US" sz="3600" dirty="0"/>
              <a:t> </a:t>
            </a:r>
            <a:endParaRPr lang="en-US" sz="3600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533525"/>
            <a:ext cx="8229600" cy="4867275"/>
          </a:xfrm>
        </p:spPr>
        <p:txBody>
          <a:bodyPr>
            <a:normAutofit fontScale="62500" lnSpcReduction="20000"/>
          </a:bodyPr>
          <a:lstStyle/>
          <a:p>
            <a:r>
              <a:rPr lang="en-US" sz="2800" dirty="0" smtClean="0"/>
              <a:t>Olga Marchenko, </a:t>
            </a:r>
            <a:r>
              <a:rPr lang="en-US" sz="2800" dirty="0" err="1" smtClean="0"/>
              <a:t>QuintilesIMS</a:t>
            </a:r>
            <a:r>
              <a:rPr lang="en-US" sz="2800" dirty="0" smtClean="0"/>
              <a:t> (co-leader)</a:t>
            </a:r>
          </a:p>
          <a:p>
            <a:r>
              <a:rPr lang="en-US" sz="2800" dirty="0" smtClean="0"/>
              <a:t>Tom </a:t>
            </a:r>
            <a:r>
              <a:rPr lang="en-US" sz="2800" dirty="0"/>
              <a:t>Parke, </a:t>
            </a:r>
            <a:r>
              <a:rPr lang="en-US" sz="2800" dirty="0" smtClean="0"/>
              <a:t>Berry Consultants (co-leader)</a:t>
            </a:r>
          </a:p>
          <a:p>
            <a:r>
              <a:rPr lang="en-US" sz="2800" dirty="0"/>
              <a:t>Vlad Anisimov, University of Glasgow, UK</a:t>
            </a:r>
          </a:p>
          <a:p>
            <a:r>
              <a:rPr lang="en-US" sz="2800" dirty="0" smtClean="0"/>
              <a:t>Donald </a:t>
            </a:r>
            <a:r>
              <a:rPr lang="en-US" sz="2800" dirty="0"/>
              <a:t>Berry, The University of Texas M.D. Anderson Cancer </a:t>
            </a:r>
            <a:r>
              <a:rPr lang="en-US" sz="2800" dirty="0" smtClean="0"/>
              <a:t>Center</a:t>
            </a:r>
          </a:p>
          <a:p>
            <a:r>
              <a:rPr lang="en-US" sz="2800" dirty="0"/>
              <a:t>Anastasia Ivanova, University of North Carolina, Chapel Hill</a:t>
            </a:r>
          </a:p>
          <a:p>
            <a:r>
              <a:rPr lang="en-US" sz="2800" dirty="0"/>
              <a:t>Chris Jennison, University of Bath, </a:t>
            </a:r>
            <a:r>
              <a:rPr lang="en-US" sz="2800" dirty="0" smtClean="0"/>
              <a:t>UK</a:t>
            </a:r>
          </a:p>
          <a:p>
            <a:r>
              <a:rPr lang="en-US" sz="2800" dirty="0" smtClean="0"/>
              <a:t>Joel Miller, Lilly </a:t>
            </a:r>
          </a:p>
          <a:p>
            <a:r>
              <a:rPr lang="en-US" sz="2800" dirty="0" smtClean="0"/>
              <a:t>Jane Qian, AbbVie</a:t>
            </a:r>
          </a:p>
          <a:p>
            <a:r>
              <a:rPr lang="en-US" sz="2800" dirty="0"/>
              <a:t>Inna Perevozskaya, </a:t>
            </a:r>
            <a:r>
              <a:rPr lang="en-US" sz="2800" dirty="0" smtClean="0"/>
              <a:t>Pfizer</a:t>
            </a:r>
          </a:p>
          <a:p>
            <a:r>
              <a:rPr lang="en-US" sz="2800" dirty="0" smtClean="0"/>
              <a:t>Guochen Song, Biogen</a:t>
            </a:r>
          </a:p>
          <a:p>
            <a:r>
              <a:rPr lang="en-US" sz="2800" dirty="0"/>
              <a:t>Yanping Wang, </a:t>
            </a:r>
            <a:r>
              <a:rPr lang="en-US" sz="2800" dirty="0" smtClean="0"/>
              <a:t>Lilly</a:t>
            </a:r>
          </a:p>
          <a:p>
            <a:pPr>
              <a:buNone/>
            </a:pPr>
            <a:endParaRPr lang="en-US" sz="2600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sz="2600" dirty="0" smtClean="0">
                <a:solidFill>
                  <a:srgbClr val="00B0F0"/>
                </a:solidFill>
              </a:rPr>
              <a:t>Publications: </a:t>
            </a:r>
          </a:p>
          <a:p>
            <a:pPr lvl="0"/>
            <a:r>
              <a:rPr lang="en-US" b="1" dirty="0"/>
              <a:t>Marchenko O, Miller J, Parke T, Perevozskaya I, Qian J, Wang Y. (2013). Improving Oncology Clinical Program by Use of Innovative Designs and Comparing Them via Simulations. </a:t>
            </a:r>
            <a:r>
              <a:rPr lang="en-US" b="1" i="1" dirty="0"/>
              <a:t>Therapeutic Innovation &amp; Regulatory Science</a:t>
            </a:r>
            <a:r>
              <a:rPr lang="en-US" b="1" dirty="0"/>
              <a:t>, Vol.47, No.5: </a:t>
            </a:r>
            <a:r>
              <a:rPr lang="en-US" b="1" dirty="0" smtClean="0"/>
              <a:t>pp.602-612</a:t>
            </a:r>
          </a:p>
          <a:p>
            <a:r>
              <a:rPr lang="en-US" dirty="0"/>
              <a:t>Ivanova A, Rosner G, Marchenko O, Parke T, Perevozskaya I, Wang Y. (2014). Advances in Statistical Approaches Oncology Drug Development. </a:t>
            </a:r>
            <a:r>
              <a:rPr lang="en-US" i="1" dirty="0"/>
              <a:t>Therapeutic Innovation &amp; Regulatory Science</a:t>
            </a:r>
            <a:r>
              <a:rPr lang="en-US" dirty="0"/>
              <a:t>, Vol.48, No. 1: pp. </a:t>
            </a:r>
            <a:r>
              <a:rPr lang="en-US" dirty="0" smtClean="0"/>
              <a:t>81-89</a:t>
            </a:r>
            <a:endParaRPr lang="en-US" dirty="0"/>
          </a:p>
          <a:p>
            <a:pPr lvl="0"/>
            <a:r>
              <a:rPr lang="en-US" b="1" dirty="0"/>
              <a:t>Parke T, Marchenko O, Anisimov V, Ivanova A, Jennison C, Perevozskaya I, Song G. (2017). Comparing Oncology Clinical Programs by Use of Innovative Designs and Expected Net Present Value Optimization: Which Adaptive Approach Leads to the Best Result? </a:t>
            </a:r>
            <a:r>
              <a:rPr lang="en-US" b="1" i="1" dirty="0"/>
              <a:t>Journal of Biopharmaceutical Statistics, Vol. 27, Issue 3: pp. 457-476</a:t>
            </a:r>
            <a:r>
              <a:rPr lang="en-US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2465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One drug (Pgm #1): </a:t>
            </a:r>
            <a:r>
              <a:rPr lang="en-US" dirty="0" err="1" smtClean="0"/>
              <a:t>eNPV</a:t>
            </a:r>
            <a:r>
              <a:rPr lang="en-US" dirty="0" smtClean="0"/>
              <a:t> when HR=0.7 as a function of Ph2 &amp; Ph3 sample sizes</a:t>
            </a:r>
            <a:endParaRPr lang="en-US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8305800" cy="4953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3119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Phase 2 &amp; 3 Sample Sizes for Optimum </a:t>
            </a:r>
            <a:r>
              <a:rPr lang="en-US" dirty="0" err="1" smtClean="0"/>
              <a:t>eNPV</a:t>
            </a:r>
            <a:r>
              <a:rPr lang="en-US" dirty="0" smtClean="0"/>
              <a:t> for different hazard ratios (one-drug) </a:t>
            </a:r>
            <a:endParaRPr lang="en-US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447800"/>
            <a:ext cx="8686800" cy="4752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3124200" y="2895600"/>
            <a:ext cx="685800" cy="609600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6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Pgm #1: </a:t>
            </a:r>
            <a:r>
              <a:rPr lang="en-GB" sz="2800" dirty="0" err="1" smtClean="0"/>
              <a:t>eNPV</a:t>
            </a:r>
            <a:r>
              <a:rPr lang="en-GB" sz="2800" dirty="0" smtClean="0"/>
              <a:t> –optimized Ph2 and Ph3 sample sizes</a:t>
            </a:r>
            <a:endParaRPr lang="en-GB" sz="2800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4282051"/>
              </p:ext>
            </p:extLst>
          </p:nvPr>
        </p:nvGraphicFramePr>
        <p:xfrm>
          <a:off x="1524000" y="2499519"/>
          <a:ext cx="54102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8396"/>
                <a:gridCol w="1641296"/>
                <a:gridCol w="1580508"/>
              </a:tblGrid>
              <a:tr h="807057">
                <a:tc>
                  <a:txBody>
                    <a:bodyPr/>
                    <a:lstStyle/>
                    <a:p>
                      <a:pPr algn="l"/>
                      <a:r>
                        <a:rPr lang="en-GB" sz="2200" b="1" dirty="0" smtClean="0">
                          <a:solidFill>
                            <a:schemeClr val="tx1"/>
                          </a:solidFill>
                        </a:rPr>
                        <a:t>Prior  Expectation</a:t>
                      </a:r>
                      <a:endParaRPr lang="en-GB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 smtClean="0">
                          <a:solidFill>
                            <a:schemeClr val="tx1"/>
                          </a:solidFill>
                        </a:rPr>
                        <a:t>Phase</a:t>
                      </a:r>
                      <a:r>
                        <a:rPr lang="en-GB" sz="2200" b="1" baseline="0" dirty="0" smtClean="0">
                          <a:solidFill>
                            <a:schemeClr val="tx1"/>
                          </a:solidFill>
                        </a:rPr>
                        <a:t> 2</a:t>
                      </a:r>
                      <a:endParaRPr lang="en-GB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2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 smtClean="0">
                          <a:solidFill>
                            <a:schemeClr val="tx1"/>
                          </a:solidFill>
                        </a:rPr>
                        <a:t>Phase 3</a:t>
                      </a:r>
                      <a:endParaRPr lang="en-GB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</a:tr>
              <a:tr h="467581"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Optimistic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180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400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67581"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Uniform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180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375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67581"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Pessimistic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180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400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1524000" y="1585119"/>
            <a:ext cx="53340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3200" dirty="0" smtClean="0"/>
              <a:t>Optimal sample sizes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19497" y="5023683"/>
            <a:ext cx="5943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</a:rPr>
              <a:t>Conventional sample size prospective: </a:t>
            </a:r>
            <a:br>
              <a:rPr lang="en-US" sz="1600" dirty="0" smtClean="0">
                <a:solidFill>
                  <a:srgbClr val="0070C0"/>
                </a:solidFill>
              </a:rPr>
            </a:br>
            <a:r>
              <a:rPr lang="en-US" sz="1600" dirty="0" smtClean="0">
                <a:solidFill>
                  <a:srgbClr val="0070C0"/>
                </a:solidFill>
              </a:rPr>
              <a:t> assuming MOS 5.91 on control and HR=0.7 </a:t>
            </a:r>
            <a:br>
              <a:rPr lang="en-US" sz="1600" dirty="0" smtClean="0">
                <a:solidFill>
                  <a:srgbClr val="0070C0"/>
                </a:solidFill>
              </a:rPr>
            </a:br>
            <a:r>
              <a:rPr lang="en-US" sz="1600" dirty="0" smtClean="0">
                <a:solidFill>
                  <a:srgbClr val="0070C0"/>
                </a:solidFill>
              </a:rPr>
              <a:t>N=180 for Ph2 (80% power) </a:t>
            </a:r>
          </a:p>
          <a:p>
            <a:r>
              <a:rPr lang="en-US" sz="1600" dirty="0" smtClean="0">
                <a:solidFill>
                  <a:srgbClr val="0070C0"/>
                </a:solidFill>
              </a:rPr>
              <a:t>N=400 for Ph3 (90% power)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791200" y="3348446"/>
            <a:ext cx="762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467600" y="2902059"/>
            <a:ext cx="1447800" cy="20313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Selected sample sizes: optimal for optimistic and pessimistic settings; </a:t>
            </a:r>
            <a:br>
              <a:rPr lang="en-US" sz="1400" dirty="0" smtClean="0">
                <a:solidFill>
                  <a:srgbClr val="FF0000"/>
                </a:solidFill>
              </a:rPr>
            </a:br>
            <a:r>
              <a:rPr lang="en-US" sz="1400" dirty="0" smtClean="0">
                <a:solidFill>
                  <a:srgbClr val="FF0000"/>
                </a:solidFill>
              </a:rPr>
              <a:t>only ~$2M drop in </a:t>
            </a:r>
            <a:r>
              <a:rPr lang="en-US" sz="1400" dirty="0" err="1" smtClean="0">
                <a:solidFill>
                  <a:srgbClr val="FF0000"/>
                </a:solidFill>
              </a:rPr>
              <a:t>eNPV</a:t>
            </a:r>
            <a:r>
              <a:rPr lang="en-US" sz="1400" dirty="0" smtClean="0">
                <a:solidFill>
                  <a:srgbClr val="FF0000"/>
                </a:solidFill>
              </a:rPr>
              <a:t> for uniform setting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123509" y="3339737"/>
            <a:ext cx="762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6620691" y="3507377"/>
            <a:ext cx="838200" cy="76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93228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 fontScale="47500" lnSpcReduction="2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  <a:buNone/>
            </a:pPr>
            <a:r>
              <a:rPr lang="en-GB" sz="3400" dirty="0" smtClean="0"/>
              <a:t>Two new drugs in pancreatic cancer – ND1 and ND2.</a:t>
            </a:r>
          </a:p>
          <a:p>
            <a:pPr lvl="1"/>
            <a:r>
              <a:rPr lang="en-GB" sz="3400" dirty="0" smtClean="0"/>
              <a:t>Run </a:t>
            </a:r>
            <a:r>
              <a:rPr lang="en-GB" sz="3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separate phase 2 </a:t>
            </a:r>
            <a:r>
              <a:rPr lang="en-GB" sz="3400" dirty="0" smtClean="0"/>
              <a:t>trials in ND1 and ND2 </a:t>
            </a:r>
            <a:r>
              <a:rPr lang="en-GB" sz="3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simultaneously</a:t>
            </a:r>
          </a:p>
          <a:p>
            <a:pPr lvl="1"/>
            <a:r>
              <a:rPr lang="en-GB" sz="3400" dirty="0" smtClean="0"/>
              <a:t>If either is </a:t>
            </a:r>
            <a:r>
              <a:rPr lang="en-GB" sz="3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successful</a:t>
            </a:r>
            <a:r>
              <a:rPr lang="en-GB" sz="3400" dirty="0" smtClean="0"/>
              <a:t> take the </a:t>
            </a:r>
            <a:r>
              <a:rPr lang="en-GB" sz="3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most successful </a:t>
            </a:r>
            <a:r>
              <a:rPr lang="en-GB" sz="3400" dirty="0" smtClean="0"/>
              <a:t>drug ND+ </a:t>
            </a:r>
            <a:r>
              <a:rPr lang="en-GB" sz="3400" dirty="0"/>
              <a:t>t</a:t>
            </a:r>
            <a:r>
              <a:rPr lang="en-GB" sz="3400" dirty="0" smtClean="0"/>
              <a:t>o phase 3</a:t>
            </a:r>
          </a:p>
          <a:p>
            <a:pPr lvl="1"/>
            <a:r>
              <a:rPr lang="en-GB" sz="3400" dirty="0" smtClean="0"/>
              <a:t>If neither successful (both p-values&gt;0.1) then stop</a:t>
            </a:r>
          </a:p>
          <a:p>
            <a:pPr lvl="0">
              <a:buNone/>
            </a:pPr>
            <a:r>
              <a:rPr lang="en-GB" sz="4000" b="1" dirty="0" smtClean="0">
                <a:solidFill>
                  <a:srgbClr val="4F81BD"/>
                </a:solidFill>
              </a:rPr>
              <a:t>Phase 2 trials (fixed-design)</a:t>
            </a:r>
          </a:p>
          <a:p>
            <a:r>
              <a:rPr lang="en-GB" sz="3400" dirty="0" smtClean="0"/>
              <a:t>Same design (per-trial) as for Clinical Program #1; </a:t>
            </a:r>
            <a:endParaRPr lang="en-GB" sz="3400" dirty="0" smtClean="0">
              <a:solidFill>
                <a:srgbClr val="FF0000"/>
              </a:solidFill>
            </a:endParaRPr>
          </a:p>
          <a:p>
            <a:r>
              <a:rPr lang="en-GB" sz="3400" dirty="0" smtClean="0">
                <a:solidFill>
                  <a:srgbClr val="FF0000"/>
                </a:solidFill>
              </a:rPr>
              <a:t>Accrual adjusted: </a:t>
            </a:r>
            <a:r>
              <a:rPr lang="en-GB" sz="3400" dirty="0" smtClean="0"/>
              <a:t>10 patients per month accrual </a:t>
            </a:r>
          </a:p>
          <a:p>
            <a:pPr lvl="1"/>
            <a:r>
              <a:rPr lang="en-GB" sz="3400" i="1" dirty="0" smtClean="0">
                <a:solidFill>
                  <a:srgbClr val="FF0000"/>
                </a:solidFill>
              </a:rPr>
              <a:t>5 for each trial</a:t>
            </a:r>
          </a:p>
          <a:p>
            <a:r>
              <a:rPr lang="en-GB" sz="3800" dirty="0" smtClean="0"/>
              <a:t>One-sided </a:t>
            </a:r>
            <a:r>
              <a:rPr lang="en-GB" sz="3800" dirty="0" smtClean="0">
                <a:sym typeface="Symbol"/>
              </a:rPr>
              <a:t>=0.1 (each ph2 trial)</a:t>
            </a:r>
            <a:endParaRPr lang="en-GB" sz="3800" dirty="0" smtClean="0"/>
          </a:p>
          <a:p>
            <a:r>
              <a:rPr lang="en-GB" sz="3400" dirty="0" smtClean="0"/>
              <a:t>Go-to-phase-3 decision: </a:t>
            </a:r>
            <a:r>
              <a:rPr lang="en-GB" sz="3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p-value &lt; 0.1 (if both&lt;0.1, take smallest)</a:t>
            </a:r>
          </a:p>
          <a:p>
            <a:pPr>
              <a:buNone/>
            </a:pPr>
            <a:r>
              <a:rPr lang="en-GB" sz="4000" b="1" dirty="0" smtClean="0">
                <a:solidFill>
                  <a:srgbClr val="4F81BD"/>
                </a:solidFill>
              </a:rPr>
              <a:t>Phase 3 (fixed-design)</a:t>
            </a:r>
          </a:p>
          <a:p>
            <a:r>
              <a:rPr lang="en-GB" sz="3400" dirty="0" smtClean="0"/>
              <a:t>Same design as for Clinical Program #1:</a:t>
            </a:r>
          </a:p>
          <a:p>
            <a:pPr lvl="1"/>
            <a:r>
              <a:rPr lang="en-US" sz="3000" dirty="0" smtClean="0"/>
              <a:t>One-sided Alpha of 0.025</a:t>
            </a:r>
          </a:p>
          <a:p>
            <a:pPr lvl="1"/>
            <a:r>
              <a:rPr lang="en-US" sz="3000" dirty="0" smtClean="0"/>
              <a:t>20 patients per month accrual</a:t>
            </a:r>
          </a:p>
          <a:p>
            <a:pPr lvl="1"/>
            <a:r>
              <a:rPr lang="en-US" sz="3000" dirty="0" smtClean="0"/>
              <a:t>6 months max follow-up</a:t>
            </a:r>
          </a:p>
          <a:p>
            <a:pPr>
              <a:buNone/>
            </a:pPr>
            <a:endParaRPr lang="en-US" sz="4000" b="1" dirty="0" smtClean="0">
              <a:solidFill>
                <a:srgbClr val="4F81BD"/>
              </a:solidFill>
            </a:endParaRPr>
          </a:p>
          <a:p>
            <a:pPr>
              <a:buNone/>
            </a:pPr>
            <a:r>
              <a:rPr lang="en-US" sz="4000" b="1" dirty="0" err="1" smtClean="0">
                <a:solidFill>
                  <a:srgbClr val="4F81BD"/>
                </a:solidFill>
              </a:rPr>
              <a:t>eNPV</a:t>
            </a:r>
            <a:r>
              <a:rPr lang="en-US" sz="4000" b="1" dirty="0" smtClean="0">
                <a:solidFill>
                  <a:srgbClr val="4F81BD"/>
                </a:solidFill>
              </a:rPr>
              <a:t>-based Ph2&amp;Ph3 size optimization: same process but HR-scenario is now two-dimensional (HR1, HR2) for two drugs</a:t>
            </a:r>
          </a:p>
          <a:p>
            <a:endParaRPr lang="en-GB" sz="3400" dirty="0" smtClean="0"/>
          </a:p>
          <a:p>
            <a:pPr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0"/>
            <a:ext cx="7772400" cy="136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DESIGN OF </a:t>
            </a:r>
            <a:r>
              <a:rPr lang="en-GB" sz="2800" dirty="0">
                <a:solidFill>
                  <a:srgbClr val="00B050"/>
                </a:solidFill>
                <a:latin typeface="+mn-lt"/>
                <a:cs typeface="+mj-cs"/>
              </a:rPr>
              <a:t>CLINICAL PROGRAM #2 </a:t>
            </a:r>
            <a:br>
              <a:rPr lang="en-GB" sz="2800" dirty="0">
                <a:solidFill>
                  <a:srgbClr val="00B050"/>
                </a:solidFill>
                <a:latin typeface="+mn-lt"/>
                <a:cs typeface="+mj-cs"/>
              </a:rPr>
            </a:br>
            <a:r>
              <a:rPr kumimoji="0" lang="en-GB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lang="en-GB" sz="2800" dirty="0">
                <a:solidFill>
                  <a:srgbClr val="00B050"/>
                </a:solidFill>
                <a:latin typeface="+mn-lt"/>
                <a:cs typeface="+mj-cs"/>
              </a:rPr>
              <a:t>Parallel </a:t>
            </a:r>
            <a:r>
              <a:rPr kumimoji="0" lang="en-GB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Phase 2s)</a:t>
            </a:r>
            <a:endParaRPr kumimoji="0" lang="en-GB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569212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Two parallel Ph2 (Pgm #2):  How big should Phase 2 and Phase 3 be?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534400" cy="838199"/>
          </a:xfrm>
        </p:spPr>
        <p:txBody>
          <a:bodyPr>
            <a:normAutofit lnSpcReduction="10000"/>
          </a:bodyPr>
          <a:lstStyle/>
          <a:p>
            <a:r>
              <a:rPr lang="en-GB" sz="2600" dirty="0" smtClean="0"/>
              <a:t>Use similar considerations as mentioned for Program #1.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3002688"/>
              </p:ext>
            </p:extLst>
          </p:nvPr>
        </p:nvGraphicFramePr>
        <p:xfrm>
          <a:off x="1485900" y="2749140"/>
          <a:ext cx="54102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8396"/>
                <a:gridCol w="1641296"/>
                <a:gridCol w="1580508"/>
              </a:tblGrid>
              <a:tr h="807057">
                <a:tc>
                  <a:txBody>
                    <a:bodyPr/>
                    <a:lstStyle/>
                    <a:p>
                      <a:pPr algn="l"/>
                      <a:r>
                        <a:rPr lang="en-GB" sz="2200" b="1" dirty="0" smtClean="0">
                          <a:solidFill>
                            <a:schemeClr val="tx1"/>
                          </a:solidFill>
                        </a:rPr>
                        <a:t>Prior  Expectation</a:t>
                      </a:r>
                      <a:endParaRPr lang="en-GB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 smtClean="0">
                          <a:solidFill>
                            <a:schemeClr val="tx1"/>
                          </a:solidFill>
                        </a:rPr>
                        <a:t>Phase</a:t>
                      </a:r>
                      <a:r>
                        <a:rPr lang="en-GB" sz="2200" b="1" baseline="0" dirty="0" smtClean="0">
                          <a:solidFill>
                            <a:schemeClr val="tx1"/>
                          </a:solidFill>
                        </a:rPr>
                        <a:t> 2</a:t>
                      </a:r>
                      <a:endParaRPr lang="en-GB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2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 smtClean="0">
                          <a:solidFill>
                            <a:schemeClr val="tx1"/>
                          </a:solidFill>
                        </a:rPr>
                        <a:t>Phase 3</a:t>
                      </a:r>
                      <a:endParaRPr lang="en-GB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</a:tr>
              <a:tr h="467581"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Optimistic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100*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375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67581"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Uniform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100*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325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67581"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Pessimistic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100*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375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1524000" y="2255838"/>
            <a:ext cx="53340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dirty="0" smtClean="0"/>
              <a:t>Optimal sample sizes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85900" y="5086896"/>
            <a:ext cx="541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 Sample size per each of two Ph2 trials. Drop in power  compared to Pg #1 is off-set by increase chance of success because of 2 drugs</a:t>
            </a:r>
            <a:endParaRPr lang="en-US" sz="2000" dirty="0"/>
          </a:p>
        </p:txBody>
      </p:sp>
      <p:sp>
        <p:nvSpPr>
          <p:cNvPr id="9" name="Oval 8"/>
          <p:cNvSpPr/>
          <p:nvPr/>
        </p:nvSpPr>
        <p:spPr>
          <a:xfrm>
            <a:off x="5695406" y="3542847"/>
            <a:ext cx="762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452359" y="3489433"/>
            <a:ext cx="1447800" cy="20313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Selected sample sizes: optimal for optimistic and pessimistic settings; </a:t>
            </a:r>
            <a:br>
              <a:rPr lang="en-US" sz="1400" dirty="0" smtClean="0">
                <a:solidFill>
                  <a:srgbClr val="FF0000"/>
                </a:solidFill>
              </a:rPr>
            </a:br>
            <a:r>
              <a:rPr lang="en-US" sz="1400" dirty="0" smtClean="0">
                <a:solidFill>
                  <a:srgbClr val="FF0000"/>
                </a:solidFill>
              </a:rPr>
              <a:t>~$3M drop in </a:t>
            </a:r>
            <a:r>
              <a:rPr lang="en-US" sz="1400" dirty="0" err="1" smtClean="0">
                <a:solidFill>
                  <a:srgbClr val="FF0000"/>
                </a:solidFill>
              </a:rPr>
              <a:t>eNPV</a:t>
            </a:r>
            <a:r>
              <a:rPr lang="en-US" sz="1400" dirty="0" smtClean="0">
                <a:solidFill>
                  <a:srgbClr val="FF0000"/>
                </a:solidFill>
              </a:rPr>
              <a:t> for uniform setting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114800" y="3542847"/>
            <a:ext cx="762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6614159" y="3835989"/>
            <a:ext cx="838200" cy="76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93555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2080"/>
            <a:ext cx="8229600" cy="4419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smtClean="0"/>
              <a:t>Two new drugs in pancreatic cancer – ND1 and ND2.</a:t>
            </a:r>
          </a:p>
          <a:p>
            <a:pPr>
              <a:buNone/>
            </a:pPr>
            <a:r>
              <a:rPr lang="en-GB" dirty="0" smtClean="0"/>
              <a:t>Run combined 3-arm phase 2 trial with 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ND1, ND2, and </a:t>
            </a:r>
            <a:r>
              <a:rPr lang="en-GB" b="1" dirty="0" smtClean="0">
                <a:solidFill>
                  <a:srgbClr val="FF0000"/>
                </a:solidFill>
              </a:rPr>
              <a:t>common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control </a:t>
            </a:r>
            <a:r>
              <a:rPr lang="en-GB" dirty="0" smtClean="0"/>
              <a:t>with equal allocation.</a:t>
            </a:r>
          </a:p>
          <a:p>
            <a:pPr lvl="1"/>
            <a:r>
              <a:rPr lang="en-GB" dirty="0" smtClean="0"/>
              <a:t>If trial is 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successful</a:t>
            </a:r>
            <a:r>
              <a:rPr lang="en-GB" dirty="0" smtClean="0"/>
              <a:t>, take 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most successful </a:t>
            </a:r>
            <a:r>
              <a:rPr lang="en-GB" dirty="0" smtClean="0"/>
              <a:t>drug </a:t>
            </a:r>
            <a:r>
              <a:rPr lang="en-GB" dirty="0" err="1" smtClean="0"/>
              <a:t>NDx</a:t>
            </a:r>
            <a:r>
              <a:rPr lang="en-GB" dirty="0" smtClean="0"/>
              <a:t> </a:t>
            </a:r>
            <a:r>
              <a:rPr lang="en-GB" dirty="0"/>
              <a:t>t</a:t>
            </a:r>
            <a:r>
              <a:rPr lang="en-GB" dirty="0" smtClean="0"/>
              <a:t>o phase 3</a:t>
            </a:r>
          </a:p>
          <a:p>
            <a:pPr lvl="1"/>
            <a:r>
              <a:rPr lang="en-GB" dirty="0" smtClean="0"/>
              <a:t>If neither successful then stop</a:t>
            </a:r>
          </a:p>
          <a:p>
            <a:pPr>
              <a:spcBef>
                <a:spcPts val="1200"/>
              </a:spcBef>
              <a:buNone/>
            </a:pPr>
            <a:r>
              <a:rPr lang="en-GB" dirty="0" smtClean="0">
                <a:solidFill>
                  <a:srgbClr val="0070C0"/>
                </a:solidFill>
              </a:rPr>
              <a:t>Phase 2</a:t>
            </a:r>
          </a:p>
          <a:p>
            <a:r>
              <a:rPr lang="en-GB" dirty="0" smtClean="0"/>
              <a:t>10 patients per month accrual </a:t>
            </a:r>
          </a:p>
          <a:p>
            <a:r>
              <a:rPr lang="en-GB" dirty="0" smtClean="0"/>
              <a:t>Go-to-phase-3 decision: </a:t>
            </a:r>
            <a:r>
              <a:rPr lang="en-GB" dirty="0" smtClean="0">
                <a:solidFill>
                  <a:srgbClr val="FF0000"/>
                </a:solidFill>
              </a:rPr>
              <a:t>Pr(HR&lt;1)&gt;0.88 </a:t>
            </a:r>
            <a:r>
              <a:rPr lang="en-GB" dirty="0" smtClean="0"/>
              <a:t>of selected arm</a:t>
            </a:r>
          </a:p>
          <a:p>
            <a:pPr lvl="1"/>
            <a:r>
              <a:rPr lang="en-GB" dirty="0" smtClean="0"/>
              <a:t>This rule was chosen to make Pgm #3 more comparable to Pgm #4 and Pgm #5 (both using same criteria)  and to keep type error </a:t>
            </a:r>
            <a:r>
              <a:rPr lang="en-GB" dirty="0" smtClean="0">
                <a:sym typeface="Symbol"/>
              </a:rPr>
              <a:t>0.19 (as in Pgm #2)</a:t>
            </a:r>
          </a:p>
          <a:p>
            <a:pPr marL="222250" lvl="1" indent="0"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>
                <a:solidFill>
                  <a:srgbClr val="0070C0"/>
                </a:solidFill>
              </a:rPr>
              <a:t>Phase 3</a:t>
            </a:r>
          </a:p>
          <a:p>
            <a:r>
              <a:rPr lang="en-GB" dirty="0" smtClean="0"/>
              <a:t>Same design as for Program #2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dirty="0" err="1" smtClean="0">
                <a:solidFill>
                  <a:srgbClr val="0070C0"/>
                </a:solidFill>
              </a:rPr>
              <a:t>eNPV</a:t>
            </a:r>
            <a:r>
              <a:rPr lang="en-GB" dirty="0" smtClean="0">
                <a:solidFill>
                  <a:srgbClr val="0070C0"/>
                </a:solidFill>
              </a:rPr>
              <a:t> optimization </a:t>
            </a:r>
            <a:r>
              <a:rPr lang="en-GB" dirty="0" smtClean="0"/>
              <a:t>of sample sizes: same as Pgm #2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56755"/>
            <a:ext cx="7772400" cy="1149531"/>
          </a:xfrm>
        </p:spPr>
        <p:txBody>
          <a:bodyPr>
            <a:normAutofit/>
          </a:bodyPr>
          <a:lstStyle/>
          <a:p>
            <a:r>
              <a:rPr lang="en-GB" dirty="0" smtClean="0"/>
              <a:t>DESIGN OF </a:t>
            </a:r>
            <a:r>
              <a:rPr lang="en-GB" dirty="0">
                <a:solidFill>
                  <a:srgbClr val="00B050"/>
                </a:solidFill>
              </a:rPr>
              <a:t>CLINICAL PROGRAM #3 </a:t>
            </a:r>
            <a:br>
              <a:rPr lang="en-GB" dirty="0">
                <a:solidFill>
                  <a:srgbClr val="00B050"/>
                </a:solidFill>
              </a:rPr>
            </a:br>
            <a:r>
              <a:rPr lang="en-GB" dirty="0" smtClean="0"/>
              <a:t>(</a:t>
            </a:r>
            <a:r>
              <a:rPr lang="en-GB" dirty="0">
                <a:solidFill>
                  <a:srgbClr val="00B050"/>
                </a:solidFill>
              </a:rPr>
              <a:t>Combined</a:t>
            </a:r>
            <a:r>
              <a:rPr lang="en-GB" cap="none" dirty="0" smtClean="0"/>
              <a:t> 3-arm Phase 2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00912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Pgm #3: How big should Phase 2 and Phase 3 be?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>
            <a:normAutofit/>
          </a:bodyPr>
          <a:lstStyle/>
          <a:p>
            <a:r>
              <a:rPr lang="en-GB" dirty="0" smtClean="0"/>
              <a:t>Use similar considerations as mentioned for Program #2.</a:t>
            </a:r>
          </a:p>
          <a:p>
            <a:endParaRPr lang="en-GB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/>
          </p:nvPr>
        </p:nvGraphicFramePr>
        <p:xfrm>
          <a:off x="914400" y="3352800"/>
          <a:ext cx="54102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8396"/>
                <a:gridCol w="1641296"/>
                <a:gridCol w="1580508"/>
              </a:tblGrid>
              <a:tr h="807057">
                <a:tc>
                  <a:txBody>
                    <a:bodyPr/>
                    <a:lstStyle/>
                    <a:p>
                      <a:pPr algn="l"/>
                      <a:r>
                        <a:rPr lang="en-GB" sz="2200" b="1" dirty="0" smtClean="0">
                          <a:solidFill>
                            <a:schemeClr val="tx1"/>
                          </a:solidFill>
                        </a:rPr>
                        <a:t>Prior  Expectation</a:t>
                      </a:r>
                      <a:endParaRPr lang="en-GB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 smtClean="0">
                          <a:solidFill>
                            <a:schemeClr val="tx1"/>
                          </a:solidFill>
                        </a:rPr>
                        <a:t>Phase</a:t>
                      </a:r>
                      <a:r>
                        <a:rPr lang="en-GB" sz="2200" b="1" baseline="0" dirty="0" smtClean="0">
                          <a:solidFill>
                            <a:schemeClr val="tx1"/>
                          </a:solidFill>
                        </a:rPr>
                        <a:t> 2</a:t>
                      </a:r>
                      <a:endParaRPr lang="en-GB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2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 smtClean="0">
                          <a:solidFill>
                            <a:schemeClr val="tx1"/>
                          </a:solidFill>
                        </a:rPr>
                        <a:t>Phase 3</a:t>
                      </a:r>
                      <a:endParaRPr lang="en-GB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noFill/>
                  </a:tcPr>
                </a:tc>
              </a:tr>
              <a:tr h="467581"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Optimistic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180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375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67581"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Uniform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180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350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67581"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Pessimistic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180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375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2743200"/>
            <a:ext cx="53340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 smtClean="0"/>
              <a:t>Optimal sample sizes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86600" y="2971800"/>
            <a:ext cx="1524000" cy="2462213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Selected sample sizes:</a:t>
            </a:r>
            <a:br>
              <a:rPr lang="en-US" sz="1400" dirty="0" smtClean="0">
                <a:solidFill>
                  <a:srgbClr val="FF0000"/>
                </a:solidFill>
              </a:rPr>
            </a:br>
            <a:endParaRPr lang="en-US" sz="1400" dirty="0" smtClean="0">
              <a:solidFill>
                <a:srgbClr val="FF0000"/>
              </a:solidFill>
            </a:endParaRPr>
          </a:p>
          <a:p>
            <a:r>
              <a:rPr lang="en-US" sz="1400" dirty="0" smtClean="0">
                <a:solidFill>
                  <a:srgbClr val="FF0000"/>
                </a:solidFill>
              </a:rPr>
              <a:t>optimal for optimistic and pessimistic settings</a:t>
            </a:r>
            <a:br>
              <a:rPr lang="en-US" sz="1400" dirty="0" smtClean="0">
                <a:solidFill>
                  <a:srgbClr val="FF0000"/>
                </a:solidFill>
              </a:rPr>
            </a:br>
            <a:endParaRPr lang="en-US" sz="1400" dirty="0" smtClean="0">
              <a:solidFill>
                <a:srgbClr val="FF0000"/>
              </a:solidFill>
            </a:endParaRPr>
          </a:p>
          <a:p>
            <a:r>
              <a:rPr lang="en-US" sz="1400" dirty="0" smtClean="0">
                <a:solidFill>
                  <a:srgbClr val="FF0000"/>
                </a:solidFill>
              </a:rPr>
              <a:t>only ~$0.5M drop in </a:t>
            </a:r>
            <a:r>
              <a:rPr lang="en-US" sz="1400" dirty="0" err="1" smtClean="0">
                <a:solidFill>
                  <a:srgbClr val="FF0000"/>
                </a:solidFill>
              </a:rPr>
              <a:t>eNPV</a:t>
            </a:r>
            <a:r>
              <a:rPr lang="en-US" sz="1400" dirty="0" smtClean="0">
                <a:solidFill>
                  <a:srgbClr val="FF0000"/>
                </a:solidFill>
              </a:rPr>
              <a:t> for uniform setting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581400" y="4191000"/>
            <a:ext cx="762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181600" y="4191000"/>
            <a:ext cx="762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rot="10800000" flipV="1">
            <a:off x="5943600" y="4267200"/>
            <a:ext cx="1066800" cy="152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60879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034" y="1327150"/>
            <a:ext cx="83058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1600" dirty="0" smtClean="0"/>
              <a:t>Similar to Pgm #3: One phase 2 trial with 3 arms</a:t>
            </a:r>
          </a:p>
          <a:p>
            <a:r>
              <a:rPr lang="en-GB" sz="1600" b="1" dirty="0" smtClean="0">
                <a:solidFill>
                  <a:srgbClr val="0070C0"/>
                </a:solidFill>
              </a:rPr>
              <a:t>Control, ND1 &amp; ND2</a:t>
            </a:r>
          </a:p>
          <a:p>
            <a:r>
              <a:rPr lang="en-GB" sz="1600" b="1" dirty="0" smtClean="0"/>
              <a:t>Includes </a:t>
            </a:r>
            <a:r>
              <a:rPr lang="en-GB" sz="1600" b="1" dirty="0" smtClean="0">
                <a:solidFill>
                  <a:srgbClr val="FF0000"/>
                </a:solidFill>
              </a:rPr>
              <a:t>single interim analysis</a:t>
            </a:r>
          </a:p>
          <a:p>
            <a:pPr lvl="1"/>
            <a:r>
              <a:rPr lang="en-GB" sz="1400" b="1" dirty="0" smtClean="0"/>
              <a:t>Either ND1 or ND2 or both could be dropped </a:t>
            </a:r>
          </a:p>
          <a:p>
            <a:pPr lvl="1"/>
            <a:r>
              <a:rPr lang="en-GB" sz="1400" b="1" dirty="0" smtClean="0"/>
              <a:t>Could stop for </a:t>
            </a:r>
            <a:r>
              <a:rPr lang="en-GB" sz="1400" b="1" dirty="0" smtClean="0">
                <a:solidFill>
                  <a:srgbClr val="0070C0"/>
                </a:solidFill>
              </a:rPr>
              <a:t>futility </a:t>
            </a:r>
            <a:r>
              <a:rPr lang="en-GB" sz="1400" b="1" dirty="0" smtClean="0"/>
              <a:t>if both arms dropped </a:t>
            </a:r>
            <a:endParaRPr lang="en-GB" sz="1400" dirty="0" smtClean="0"/>
          </a:p>
          <a:p>
            <a:pPr>
              <a:buNone/>
            </a:pPr>
            <a:r>
              <a:rPr lang="en-GB" sz="1600" b="1" dirty="0" smtClean="0">
                <a:solidFill>
                  <a:srgbClr val="0070C0"/>
                </a:solidFill>
              </a:rPr>
              <a:t>Phase 2</a:t>
            </a:r>
          </a:p>
          <a:p>
            <a:r>
              <a:rPr lang="en-GB" sz="1600" dirty="0" smtClean="0"/>
              <a:t>Timing if IA and threshold to drop arms (based on Pr(HR&lt;1)) optimized via simulations</a:t>
            </a:r>
          </a:p>
          <a:p>
            <a:r>
              <a:rPr lang="en-GB" sz="1600" dirty="0" smtClean="0"/>
              <a:t>Sample size for Ph 2 fixed to  N=180 (as in Pgm #3)</a:t>
            </a:r>
          </a:p>
          <a:p>
            <a:r>
              <a:rPr lang="en-GB" sz="1600" dirty="0" smtClean="0"/>
              <a:t>Designed to have approximately the same overall type-1 error rate as Pgm #3 (</a:t>
            </a:r>
            <a:r>
              <a:rPr lang="en-GB" sz="1600" dirty="0" smtClean="0">
                <a:sym typeface="Symbol"/>
              </a:rPr>
              <a:t>=</a:t>
            </a:r>
            <a:r>
              <a:rPr lang="en-GB" sz="1600" dirty="0" smtClean="0"/>
              <a:t>0.19)</a:t>
            </a:r>
          </a:p>
          <a:p>
            <a:pPr lvl="1"/>
            <a:r>
              <a:rPr lang="en-GB" sz="1200" dirty="0" smtClean="0"/>
              <a:t>Go-to-phase-3 decision: Pr(HR&lt;1) &gt; 0.88 of selected arm</a:t>
            </a:r>
          </a:p>
          <a:p>
            <a:pPr>
              <a:buNone/>
            </a:pPr>
            <a:r>
              <a:rPr lang="en-GB" sz="1600" b="1" dirty="0" smtClean="0">
                <a:solidFill>
                  <a:srgbClr val="0070C0"/>
                </a:solidFill>
              </a:rPr>
              <a:t>Phase 3</a:t>
            </a:r>
          </a:p>
          <a:p>
            <a:r>
              <a:rPr lang="en-GB" sz="1600" dirty="0" smtClean="0"/>
              <a:t>If Ph2 is successful,  followed by Ph3 trials with sample size optimized using </a:t>
            </a:r>
            <a:r>
              <a:rPr lang="en-GB" sz="1600" dirty="0" err="1" smtClean="0"/>
              <a:t>eNPV</a:t>
            </a:r>
            <a:r>
              <a:rPr lang="en-GB" sz="1600" dirty="0" smtClean="0"/>
              <a:t> </a:t>
            </a:r>
            <a:br>
              <a:rPr lang="en-GB" sz="1600" dirty="0" smtClean="0"/>
            </a:br>
            <a:r>
              <a:rPr lang="en-GB" sz="1600" dirty="0" smtClean="0"/>
              <a:t>(found to be N=375)</a:t>
            </a:r>
          </a:p>
          <a:p>
            <a:pPr lvl="1"/>
            <a:r>
              <a:rPr lang="en-US" sz="1400" dirty="0" smtClean="0">
                <a:solidFill>
                  <a:srgbClr val="FF0000"/>
                </a:solidFill>
              </a:rPr>
              <a:t>An additional cost of $0.5M and time to design the trial of 6 weeks (relative to Pgm #3) were added in NPV calculation</a:t>
            </a:r>
          </a:p>
          <a:p>
            <a:pPr lvl="1"/>
            <a:r>
              <a:rPr lang="en-US" sz="1400" dirty="0" smtClean="0">
                <a:solidFill>
                  <a:srgbClr val="FF0000"/>
                </a:solidFill>
              </a:rPr>
              <a:t>Additional cost is half-that of the Ph2 adaptive design in Pgm #5 discussed on next slide </a:t>
            </a:r>
            <a:endParaRPr lang="en-US" sz="1400" dirty="0" smtClean="0"/>
          </a:p>
          <a:p>
            <a:endParaRPr lang="en-GB" sz="16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362075"/>
          </a:xfrm>
        </p:spPr>
        <p:txBody>
          <a:bodyPr>
            <a:normAutofit/>
          </a:bodyPr>
          <a:lstStyle/>
          <a:p>
            <a:r>
              <a:rPr lang="en-GB" dirty="0" smtClean="0"/>
              <a:t>DESIGN OF </a:t>
            </a:r>
            <a:r>
              <a:rPr lang="en-GB" dirty="0" smtClean="0">
                <a:solidFill>
                  <a:srgbClr val="00B050"/>
                </a:solidFill>
              </a:rPr>
              <a:t>CLINICAL PROGRAM #4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cap="none" dirty="0" smtClean="0"/>
              <a:t>with </a:t>
            </a:r>
            <a:r>
              <a:rPr lang="en-GB" cap="none" dirty="0" smtClean="0">
                <a:solidFill>
                  <a:srgbClr val="00B050"/>
                </a:solidFill>
              </a:rPr>
              <a:t>Simple</a:t>
            </a:r>
            <a:r>
              <a:rPr lang="en-GB" cap="none" dirty="0" smtClean="0"/>
              <a:t> </a:t>
            </a:r>
            <a:r>
              <a:rPr lang="en-GB" cap="none" dirty="0" smtClean="0">
                <a:solidFill>
                  <a:srgbClr val="00B050"/>
                </a:solidFill>
              </a:rPr>
              <a:t>Adaptive</a:t>
            </a:r>
            <a:r>
              <a:rPr lang="en-GB" cap="none" dirty="0" smtClean="0"/>
              <a:t> Phase 2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34562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06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dirty="0" smtClean="0"/>
              <a:t>One phase 2 trial with 3 arms:</a:t>
            </a:r>
          </a:p>
          <a:p>
            <a:pPr lvl="1"/>
            <a:r>
              <a:rPr lang="en-GB" dirty="0" smtClean="0"/>
              <a:t>Control, ND1 &amp; ND2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More frequent interim analyses </a:t>
            </a:r>
          </a:p>
          <a:p>
            <a:pPr>
              <a:spcBef>
                <a:spcPts val="600"/>
              </a:spcBef>
              <a:buNone/>
            </a:pPr>
            <a:r>
              <a:rPr lang="en-GB" dirty="0" smtClean="0">
                <a:solidFill>
                  <a:srgbClr val="0070C0"/>
                </a:solidFill>
              </a:rPr>
              <a:t>Phase 2</a:t>
            </a:r>
          </a:p>
          <a:p>
            <a:r>
              <a:rPr lang="en-GB" dirty="0" smtClean="0"/>
              <a:t>Phase 2 size not explored (</a:t>
            </a:r>
            <a:r>
              <a:rPr lang="en-GB" dirty="0" smtClean="0">
                <a:solidFill>
                  <a:srgbClr val="FF0000"/>
                </a:solidFill>
              </a:rPr>
              <a:t>fixed at max N=240</a:t>
            </a:r>
            <a:r>
              <a:rPr lang="en-GB" dirty="0">
                <a:sym typeface="Symbol MT"/>
              </a:rPr>
              <a:t>)</a:t>
            </a:r>
            <a:endParaRPr lang="en-GB" dirty="0" smtClean="0"/>
          </a:p>
          <a:p>
            <a:pPr lvl="1"/>
            <a:r>
              <a:rPr lang="en-GB" dirty="0" smtClean="0"/>
              <a:t> used dynamic adaptive early stopping instead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Adaptively allocate </a:t>
            </a:r>
            <a:r>
              <a:rPr lang="en-GB" dirty="0" smtClean="0"/>
              <a:t>Ph2 between ND1 &amp; ND2 after first 64 events, then every 20 events, to favour the drug with the maximum response</a:t>
            </a:r>
          </a:p>
          <a:p>
            <a:r>
              <a:rPr lang="en-GB" dirty="0" smtClean="0"/>
              <a:t>Allow </a:t>
            </a:r>
            <a:r>
              <a:rPr lang="en-GB" dirty="0" smtClean="0">
                <a:solidFill>
                  <a:srgbClr val="FF0000"/>
                </a:solidFill>
              </a:rPr>
              <a:t>early stopping </a:t>
            </a:r>
            <a:r>
              <a:rPr lang="en-GB" dirty="0" smtClean="0"/>
              <a:t>of Ph 2 for </a:t>
            </a:r>
            <a:r>
              <a:rPr lang="en-GB" dirty="0" smtClean="0">
                <a:solidFill>
                  <a:srgbClr val="FF0000"/>
                </a:solidFill>
              </a:rPr>
              <a:t>efficacy</a:t>
            </a:r>
            <a:r>
              <a:rPr lang="en-GB" dirty="0" smtClean="0"/>
              <a:t> or futility</a:t>
            </a:r>
          </a:p>
          <a:p>
            <a:r>
              <a:rPr lang="en-GB" dirty="0" smtClean="0"/>
              <a:t>Ph3 Go-to-Ph3 decision optimized to have approximately the same overall type-1 error rate as </a:t>
            </a:r>
            <a:r>
              <a:rPr lang="en-GB" dirty="0" err="1" smtClean="0"/>
              <a:t>Pgms</a:t>
            </a:r>
            <a:r>
              <a:rPr lang="en-GB" dirty="0" smtClean="0"/>
              <a:t> #3-4 (</a:t>
            </a:r>
            <a:r>
              <a:rPr lang="en-GB" dirty="0" smtClean="0">
                <a:sym typeface="Symbol"/>
              </a:rPr>
              <a:t></a:t>
            </a:r>
            <a:r>
              <a:rPr lang="en-GB" dirty="0" smtClean="0"/>
              <a:t>=0.19) </a:t>
            </a:r>
          </a:p>
          <a:p>
            <a:pPr>
              <a:spcBef>
                <a:spcPts val="600"/>
              </a:spcBef>
              <a:buNone/>
            </a:pPr>
            <a:r>
              <a:rPr lang="en-GB" dirty="0" smtClean="0">
                <a:solidFill>
                  <a:srgbClr val="0070C0"/>
                </a:solidFill>
              </a:rPr>
              <a:t>Phase 3</a:t>
            </a:r>
          </a:p>
          <a:p>
            <a:r>
              <a:rPr lang="en-GB" dirty="0" smtClean="0"/>
              <a:t>Phase 3 trial sample size </a:t>
            </a:r>
            <a:r>
              <a:rPr lang="en-GB" dirty="0" err="1" smtClean="0"/>
              <a:t>eNPV</a:t>
            </a:r>
            <a:r>
              <a:rPr lang="en-GB" dirty="0" smtClean="0"/>
              <a:t>-optimized </a:t>
            </a:r>
            <a:r>
              <a:rPr lang="en-GB" dirty="0" smtClean="0">
                <a:solidFill>
                  <a:srgbClr val="FF0000"/>
                </a:solidFill>
              </a:rPr>
              <a:t> based on the HR observed in Ph2</a:t>
            </a:r>
          </a:p>
          <a:p>
            <a:pPr lvl="1"/>
            <a:r>
              <a:rPr lang="en-GB" dirty="0" smtClean="0"/>
              <a:t>Optimal sample sizes are N=400, 425, or 450 depending on how large  Pr(HR&lt;1)  is observed in ph2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An additional cost of $0.5M and time to design the trial of 6 weeks (relative to Pgm #4) were added in NPV calculation  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362075"/>
          </a:xfrm>
        </p:spPr>
        <p:txBody>
          <a:bodyPr>
            <a:normAutofit/>
          </a:bodyPr>
          <a:lstStyle/>
          <a:p>
            <a:r>
              <a:rPr lang="en-GB" dirty="0" smtClean="0"/>
              <a:t>DESIGN OF </a:t>
            </a:r>
            <a:r>
              <a:rPr lang="en-GB" dirty="0" smtClean="0">
                <a:solidFill>
                  <a:srgbClr val="00B050"/>
                </a:solidFill>
              </a:rPr>
              <a:t>CLINICAL PROGRAM #5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cap="none" dirty="0" smtClean="0"/>
              <a:t>with</a:t>
            </a:r>
            <a:r>
              <a:rPr lang="en-GB" cap="none" dirty="0" smtClean="0">
                <a:solidFill>
                  <a:srgbClr val="00B050"/>
                </a:solidFill>
              </a:rPr>
              <a:t> More Adaptive</a:t>
            </a:r>
            <a:r>
              <a:rPr lang="en-GB" cap="none" dirty="0" smtClean="0"/>
              <a:t> Phase 2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34420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Optimized Phase-2 Decision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05800" cy="4876800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1200"/>
              </a:spcBef>
            </a:pPr>
            <a:r>
              <a:rPr lang="en-GB" sz="3000" dirty="0" smtClean="0"/>
              <a:t>Controlling type-1 error in the HR 1-1 scenario &lt; 0.19 required an end-of-trial ‘</a:t>
            </a:r>
            <a:r>
              <a:rPr lang="en-GB" sz="3000" b="1" dirty="0" smtClean="0"/>
              <a:t>success threshold</a:t>
            </a:r>
            <a:r>
              <a:rPr lang="en-GB" sz="3000" dirty="0" smtClean="0"/>
              <a:t>’ of </a:t>
            </a:r>
            <a:r>
              <a:rPr lang="en-GB" sz="3000" dirty="0" smtClean="0">
                <a:solidFill>
                  <a:srgbClr val="FF0000"/>
                </a:solidFill>
              </a:rPr>
              <a:t>0.88</a:t>
            </a:r>
            <a:r>
              <a:rPr lang="en-GB" sz="3000" dirty="0" smtClean="0"/>
              <a:t>:</a:t>
            </a:r>
          </a:p>
          <a:p>
            <a:pPr lvl="1">
              <a:spcBef>
                <a:spcPts val="1200"/>
              </a:spcBef>
            </a:pPr>
            <a:r>
              <a:rPr lang="en-GB" sz="3000" dirty="0" smtClean="0"/>
              <a:t>Phase 2 successful if Posterior Pr (HR &lt; 1) &gt; </a:t>
            </a:r>
            <a:r>
              <a:rPr lang="en-GB" sz="3000" dirty="0" smtClean="0">
                <a:solidFill>
                  <a:srgbClr val="FF0000"/>
                </a:solidFill>
              </a:rPr>
              <a:t>0.88</a:t>
            </a:r>
            <a:r>
              <a:rPr lang="en-GB" sz="3000" dirty="0" smtClean="0"/>
              <a:t>*</a:t>
            </a:r>
          </a:p>
          <a:p>
            <a:pPr>
              <a:spcBef>
                <a:spcPts val="1200"/>
              </a:spcBef>
            </a:pPr>
            <a:r>
              <a:rPr lang="en-GB" sz="3000" dirty="0" smtClean="0"/>
              <a:t>Optimum </a:t>
            </a:r>
            <a:r>
              <a:rPr lang="en-GB" sz="3000" b="1" dirty="0" smtClean="0"/>
              <a:t>phase 3</a:t>
            </a:r>
            <a:r>
              <a:rPr lang="en-GB" sz="3000" dirty="0" smtClean="0"/>
              <a:t> </a:t>
            </a:r>
            <a:r>
              <a:rPr lang="en-GB" sz="3000" b="1" dirty="0" smtClean="0"/>
              <a:t>trial size </a:t>
            </a:r>
            <a:r>
              <a:rPr lang="en-GB" sz="3000" dirty="0" smtClean="0"/>
              <a:t>is</a:t>
            </a:r>
          </a:p>
          <a:p>
            <a:pPr lvl="1">
              <a:spcBef>
                <a:spcPts val="1200"/>
              </a:spcBef>
            </a:pPr>
            <a:r>
              <a:rPr lang="en-GB" sz="3000" dirty="0" smtClean="0">
                <a:solidFill>
                  <a:srgbClr val="FF0000"/>
                </a:solidFill>
              </a:rPr>
              <a:t>0.880</a:t>
            </a:r>
            <a:r>
              <a:rPr lang="en-GB" sz="3000" dirty="0" smtClean="0"/>
              <a:t> &lt;= </a:t>
            </a:r>
            <a:r>
              <a:rPr lang="en-GB" sz="3000" dirty="0" err="1" smtClean="0"/>
              <a:t>Pr</a:t>
            </a:r>
            <a:r>
              <a:rPr lang="en-GB" sz="3000" dirty="0" smtClean="0"/>
              <a:t>(HR </a:t>
            </a:r>
            <a:r>
              <a:rPr lang="en-GB" sz="3000" dirty="0"/>
              <a:t>&lt; 1</a:t>
            </a:r>
            <a:r>
              <a:rPr lang="en-GB" sz="3000" dirty="0" smtClean="0"/>
              <a:t>) &lt; </a:t>
            </a:r>
            <a:r>
              <a:rPr lang="en-GB" sz="3000" dirty="0" smtClean="0">
                <a:solidFill>
                  <a:srgbClr val="FF0000"/>
                </a:solidFill>
              </a:rPr>
              <a:t>0.966</a:t>
            </a:r>
            <a:r>
              <a:rPr lang="en-GB" sz="3000" dirty="0" smtClean="0"/>
              <a:t> : 450</a:t>
            </a:r>
          </a:p>
          <a:p>
            <a:pPr lvl="1">
              <a:spcBef>
                <a:spcPts val="1200"/>
              </a:spcBef>
            </a:pPr>
            <a:r>
              <a:rPr lang="en-GB" sz="3000" dirty="0" smtClean="0">
                <a:solidFill>
                  <a:srgbClr val="FF0000"/>
                </a:solidFill>
              </a:rPr>
              <a:t>0.966</a:t>
            </a:r>
            <a:r>
              <a:rPr lang="en-GB" sz="3000" dirty="0" smtClean="0"/>
              <a:t> &lt;= </a:t>
            </a:r>
            <a:r>
              <a:rPr lang="en-GB" sz="3000" dirty="0" err="1" smtClean="0"/>
              <a:t>Pr</a:t>
            </a:r>
            <a:r>
              <a:rPr lang="en-GB" sz="3000" dirty="0" smtClean="0"/>
              <a:t>(HR </a:t>
            </a:r>
            <a:r>
              <a:rPr lang="en-GB" sz="3000" dirty="0"/>
              <a:t>&lt; 1) </a:t>
            </a:r>
            <a:r>
              <a:rPr lang="en-GB" sz="3000" dirty="0" smtClean="0"/>
              <a:t>&lt; </a:t>
            </a:r>
            <a:r>
              <a:rPr lang="en-GB" sz="3000" dirty="0" smtClean="0">
                <a:solidFill>
                  <a:srgbClr val="FF0000"/>
                </a:solidFill>
              </a:rPr>
              <a:t>0.988</a:t>
            </a:r>
            <a:r>
              <a:rPr lang="en-GB" sz="3000" dirty="0" smtClean="0"/>
              <a:t> : 425</a:t>
            </a:r>
            <a:endParaRPr lang="en-GB" sz="3000" dirty="0"/>
          </a:p>
          <a:p>
            <a:pPr lvl="1">
              <a:spcBef>
                <a:spcPts val="1200"/>
              </a:spcBef>
            </a:pPr>
            <a:r>
              <a:rPr lang="en-GB" sz="3000" dirty="0" smtClean="0">
                <a:solidFill>
                  <a:srgbClr val="FF0000"/>
                </a:solidFill>
              </a:rPr>
              <a:t>0.988</a:t>
            </a:r>
            <a:r>
              <a:rPr lang="en-GB" sz="3000" dirty="0" smtClean="0"/>
              <a:t> &lt;= Pr(HR </a:t>
            </a:r>
            <a:r>
              <a:rPr lang="en-GB" sz="3000" dirty="0"/>
              <a:t>&lt; 1</a:t>
            </a:r>
            <a:r>
              <a:rPr lang="en-GB" sz="3000" dirty="0" smtClean="0"/>
              <a:t>)                : 400</a:t>
            </a:r>
          </a:p>
          <a:p>
            <a:pPr>
              <a:spcBef>
                <a:spcPts val="1200"/>
              </a:spcBef>
            </a:pPr>
            <a:r>
              <a:rPr lang="en-GB" sz="3000" dirty="0" smtClean="0"/>
              <a:t>And can stop for </a:t>
            </a:r>
            <a:r>
              <a:rPr lang="en-GB" sz="3000" b="1" dirty="0" smtClean="0"/>
              <a:t>early futility </a:t>
            </a:r>
            <a:r>
              <a:rPr lang="en-GB" sz="3000" dirty="0" smtClean="0"/>
              <a:t>once </a:t>
            </a:r>
            <a:r>
              <a:rPr lang="en-GB" sz="3000" dirty="0" smtClean="0">
                <a:solidFill>
                  <a:srgbClr val="FF0000"/>
                </a:solidFill>
              </a:rPr>
              <a:t>120</a:t>
            </a:r>
            <a:r>
              <a:rPr lang="en-GB" sz="3000" dirty="0" smtClean="0"/>
              <a:t> events have been observed and the Pr(HR &lt; 1) &lt; </a:t>
            </a:r>
            <a:r>
              <a:rPr lang="en-GB" sz="3000" dirty="0" smtClean="0">
                <a:solidFill>
                  <a:srgbClr val="FF0000"/>
                </a:solidFill>
              </a:rPr>
              <a:t>0.5</a:t>
            </a:r>
          </a:p>
          <a:p>
            <a:pPr>
              <a:spcBef>
                <a:spcPts val="1200"/>
              </a:spcBef>
            </a:pPr>
            <a:r>
              <a:rPr lang="en-GB" sz="3000" dirty="0" smtClean="0"/>
              <a:t>And can stop for </a:t>
            </a:r>
            <a:r>
              <a:rPr lang="en-GB" sz="3000" b="1" dirty="0" smtClean="0"/>
              <a:t>early success </a:t>
            </a:r>
            <a:r>
              <a:rPr lang="en-GB" sz="3000" dirty="0" smtClean="0"/>
              <a:t>once </a:t>
            </a:r>
            <a:r>
              <a:rPr lang="en-GB" sz="3000" dirty="0" smtClean="0">
                <a:solidFill>
                  <a:srgbClr val="FF0000"/>
                </a:solidFill>
              </a:rPr>
              <a:t>80</a:t>
            </a:r>
            <a:r>
              <a:rPr lang="en-GB" sz="3000" dirty="0" smtClean="0"/>
              <a:t> events have been observed and </a:t>
            </a:r>
            <a:r>
              <a:rPr lang="en-GB" sz="3000" dirty="0"/>
              <a:t>the Pr(HR &lt; 1) </a:t>
            </a:r>
            <a:r>
              <a:rPr lang="en-GB" sz="3000" dirty="0" smtClean="0"/>
              <a:t>&gt; </a:t>
            </a:r>
            <a:r>
              <a:rPr lang="en-GB" sz="3000" dirty="0" smtClean="0">
                <a:solidFill>
                  <a:srgbClr val="FF0000"/>
                </a:solidFill>
              </a:rPr>
              <a:t>0.99</a:t>
            </a:r>
            <a:endParaRPr lang="en-GB" sz="30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GB" sz="2600" dirty="0" smtClean="0"/>
              <a:t>------------------------------------------------------------------------------------------------------</a:t>
            </a:r>
          </a:p>
          <a:p>
            <a:pPr>
              <a:buNone/>
            </a:pPr>
            <a:r>
              <a:rPr lang="en-GB" sz="2600" dirty="0" smtClean="0"/>
              <a:t>* For selected drug.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53200" y="2743200"/>
            <a:ext cx="1752600" cy="923330"/>
          </a:xfrm>
          <a:prstGeom prst="rect">
            <a:avLst/>
          </a:prstGeom>
          <a:noFill/>
          <a:ln>
            <a:solidFill>
              <a:schemeClr val="accent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00B0F0"/>
                </a:solidFill>
              </a:rPr>
              <a:t>Thresholds </a:t>
            </a:r>
            <a:r>
              <a:rPr lang="en-US" i="1" dirty="0" smtClean="0">
                <a:solidFill>
                  <a:srgbClr val="FF0000"/>
                </a:solidFill>
              </a:rPr>
              <a:t>in red</a:t>
            </a:r>
            <a:r>
              <a:rPr lang="en-US" i="1" dirty="0" smtClean="0">
                <a:solidFill>
                  <a:srgbClr val="00B0F0"/>
                </a:solidFill>
              </a:rPr>
              <a:t> optimized via simulation</a:t>
            </a:r>
            <a:endParaRPr lang="en-US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4255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30679" y="255585"/>
            <a:ext cx="8348472" cy="461665"/>
          </a:xfrm>
        </p:spPr>
        <p:txBody>
          <a:bodyPr/>
          <a:lstStyle/>
          <a:p>
            <a:r>
              <a:rPr lang="en-US" sz="2800" b="0" dirty="0" smtClean="0">
                <a:solidFill>
                  <a:srgbClr val="006A71"/>
                </a:solidFill>
                <a:latin typeface="+mn-lt"/>
              </a:rPr>
              <a:t>Outline</a:t>
            </a:r>
            <a:endParaRPr lang="en-US" sz="2800" b="0" dirty="0">
              <a:solidFill>
                <a:srgbClr val="006A71"/>
              </a:solidFill>
              <a:latin typeface="+mn-lt"/>
            </a:endParaRPr>
          </a:p>
        </p:txBody>
      </p:sp>
      <p:cxnSp>
        <p:nvCxnSpPr>
          <p:cNvPr id="10" name="Straight Connector 9"/>
          <p:cNvCxnSpPr>
            <a:endCxn id="11" idx="0"/>
          </p:cNvCxnSpPr>
          <p:nvPr/>
        </p:nvCxnSpPr>
        <p:spPr>
          <a:xfrm flipH="1" flipV="1">
            <a:off x="570431" y="1177218"/>
            <a:ext cx="27617" cy="3439425"/>
          </a:xfrm>
          <a:prstGeom prst="line">
            <a:avLst/>
          </a:prstGeom>
          <a:ln w="38100">
            <a:solidFill>
              <a:srgbClr val="D1D1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69847" y="1177218"/>
            <a:ext cx="201168" cy="2011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/>
          </a:p>
        </p:txBody>
      </p:sp>
      <p:sp>
        <p:nvSpPr>
          <p:cNvPr id="22" name="Oval 21"/>
          <p:cNvSpPr/>
          <p:nvPr/>
        </p:nvSpPr>
        <p:spPr>
          <a:xfrm>
            <a:off x="473021" y="2201370"/>
            <a:ext cx="201168" cy="20116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/>
          </a:p>
        </p:txBody>
      </p:sp>
      <p:sp>
        <p:nvSpPr>
          <p:cNvPr id="23" name="Rectangle 22"/>
          <p:cNvSpPr/>
          <p:nvPr/>
        </p:nvSpPr>
        <p:spPr>
          <a:xfrm>
            <a:off x="736800" y="1102077"/>
            <a:ext cx="1236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469668" y="2785782"/>
            <a:ext cx="201168" cy="20116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/>
          </a:p>
        </p:txBody>
      </p:sp>
      <p:sp>
        <p:nvSpPr>
          <p:cNvPr id="28" name="Oval 27"/>
          <p:cNvSpPr/>
          <p:nvPr/>
        </p:nvSpPr>
        <p:spPr>
          <a:xfrm>
            <a:off x="497464" y="3425216"/>
            <a:ext cx="201168" cy="20116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/>
          </a:p>
        </p:txBody>
      </p:sp>
      <p:sp>
        <p:nvSpPr>
          <p:cNvPr id="29" name="Oval 28"/>
          <p:cNvSpPr/>
          <p:nvPr/>
        </p:nvSpPr>
        <p:spPr>
          <a:xfrm>
            <a:off x="504646" y="4014611"/>
            <a:ext cx="201168" cy="20116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/>
          </a:p>
        </p:txBody>
      </p:sp>
      <p:sp>
        <p:nvSpPr>
          <p:cNvPr id="31" name="Rectangle 30"/>
          <p:cNvSpPr/>
          <p:nvPr/>
        </p:nvSpPr>
        <p:spPr>
          <a:xfrm>
            <a:off x="774121" y="2709738"/>
            <a:ext cx="437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Five approaches to Clinical Development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65467" y="4001558"/>
            <a:ext cx="80782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Eight Development Programs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803224" y="4546998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smtClean="0"/>
              <a:t>Conclusion &amp; Discussion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504646" y="4588658"/>
            <a:ext cx="201168" cy="20116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65468" y="2167308"/>
            <a:ext cx="41472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Basis for Comparing Clinical Programs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90965" y="3372185"/>
            <a:ext cx="78919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Comparison of </a:t>
            </a:r>
            <a:r>
              <a:rPr lang="en-US" dirty="0"/>
              <a:t>Clinical Programs by </a:t>
            </a:r>
            <a:r>
              <a:rPr lang="en-US" dirty="0" err="1" smtClean="0"/>
              <a:t>Prob</a:t>
            </a:r>
            <a:r>
              <a:rPr lang="en-US" dirty="0" smtClean="0"/>
              <a:t> </a:t>
            </a:r>
            <a:r>
              <a:rPr lang="en-US" dirty="0"/>
              <a:t>(Success) and NPV</a:t>
            </a:r>
          </a:p>
        </p:txBody>
      </p:sp>
      <p:sp>
        <p:nvSpPr>
          <p:cNvPr id="16" name="Oval 15"/>
          <p:cNvSpPr/>
          <p:nvPr/>
        </p:nvSpPr>
        <p:spPr>
          <a:xfrm>
            <a:off x="469668" y="1662520"/>
            <a:ext cx="201168" cy="20116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err="1" smtClean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43802" y="1548745"/>
            <a:ext cx="80999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Setting: Hypothetical Oncology Clinical </a:t>
            </a:r>
            <a:r>
              <a:rPr lang="en-US" dirty="0" smtClean="0"/>
              <a:t>Drug Development Program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196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of Clinical Programs by </a:t>
            </a:r>
            <a:r>
              <a:rPr lang="en-US" dirty="0" err="1"/>
              <a:t>Prob</a:t>
            </a:r>
            <a:r>
              <a:rPr lang="en-US" dirty="0"/>
              <a:t> (Success) and NPV</a:t>
            </a:r>
          </a:p>
        </p:txBody>
      </p:sp>
    </p:spTree>
    <p:extLst>
      <p:ext uri="{BB962C8B-B14F-4D97-AF65-F5344CB8AC3E}">
        <p14:creationId xmlns:p14="http://schemas.microsoft.com/office/powerpoint/2010/main" val="182130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408" y="987961"/>
            <a:ext cx="7848600" cy="685800"/>
          </a:xfrm>
        </p:spPr>
        <p:txBody>
          <a:bodyPr>
            <a:normAutofit/>
          </a:bodyPr>
          <a:lstStyle/>
          <a:p>
            <a:r>
              <a:rPr lang="en-GB" sz="2400" b="1" dirty="0" smtClean="0"/>
              <a:t>Overall Probability of Clinical Program Success </a:t>
            </a:r>
            <a:endParaRPr lang="en-GB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953765"/>
              </p:ext>
            </p:extLst>
          </p:nvPr>
        </p:nvGraphicFramePr>
        <p:xfrm>
          <a:off x="465908" y="1714500"/>
          <a:ext cx="7848599" cy="2926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352800"/>
                <a:gridCol w="1600200"/>
                <a:gridCol w="1143000"/>
                <a:gridCol w="1752599"/>
              </a:tblGrid>
              <a:tr h="365760"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Pessimistic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Uniform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Optimistic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1-drug program (Program #1)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0.22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0.35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0.47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Parallel Ph2s (Program #2)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0.29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0.43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0.53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Combined Ph2 (Program #3)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0.34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0.50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0.61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Simple Adaptive (Program #4)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0.34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0.50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0.62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More Adaptive (Program #5)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0.40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0.57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0.69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5908" y="5024219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dirty="0" smtClean="0"/>
              <a:t>*Operating characteristics of the adaptive-trial program were estimated by simulating 2500 phase-2 trials for each of the 25 scenarios.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190500"/>
            <a:ext cx="8458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006A71"/>
                </a:solidFill>
                <a:latin typeface="+mn-lt"/>
                <a:cs typeface="+mj-cs"/>
              </a:rPr>
              <a:t>COMPARISON OF CLINICAL PROGRAMS</a:t>
            </a:r>
          </a:p>
        </p:txBody>
      </p:sp>
    </p:spTree>
    <p:extLst>
      <p:ext uri="{BB962C8B-B14F-4D97-AF65-F5344CB8AC3E}">
        <p14:creationId xmlns:p14="http://schemas.microsoft.com/office/powerpoint/2010/main" val="19647082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168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GB" dirty="0"/>
              <a:t>COMPARISON OF CLINICAL PROGRAMS (cont.)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446026"/>
              </p:ext>
            </p:extLst>
          </p:nvPr>
        </p:nvGraphicFramePr>
        <p:xfrm>
          <a:off x="381000" y="1914679"/>
          <a:ext cx="8153401" cy="292196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409405"/>
                <a:gridCol w="1543594"/>
                <a:gridCol w="1524000"/>
                <a:gridCol w="1676402"/>
              </a:tblGrid>
              <a:tr h="4130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Pessimistic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Uniform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/>
                </a:tc>
                <a:tc>
                  <a:txBody>
                    <a:bodyPr/>
                    <a:lstStyle/>
                    <a:p>
                      <a:pPr marL="0" marR="0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Optimistic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/>
                </a:tc>
              </a:tr>
              <a:tr h="429897">
                <a:tc>
                  <a:txBody>
                    <a:bodyPr/>
                    <a:lstStyle/>
                    <a:p>
                      <a:pPr marL="0" marR="0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1-drug program (Program #1)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/>
                </a:tc>
                <a:tc>
                  <a:txBody>
                    <a:bodyPr/>
                    <a:lstStyle/>
                    <a:p>
                      <a:pPr marL="0" marR="0" algn="r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181.41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 anchor="b"/>
                </a:tc>
                <a:tc>
                  <a:txBody>
                    <a:bodyPr/>
                    <a:lstStyle/>
                    <a:p>
                      <a:pPr marL="0" marR="0" algn="r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324.83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 anchor="b"/>
                </a:tc>
                <a:tc>
                  <a:txBody>
                    <a:bodyPr/>
                    <a:lstStyle/>
                    <a:p>
                      <a:pPr marL="0" marR="0" algn="r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434.78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 anchor="b"/>
                </a:tc>
              </a:tr>
              <a:tr h="429897">
                <a:tc>
                  <a:txBody>
                    <a:bodyPr/>
                    <a:lstStyle/>
                    <a:p>
                      <a:pPr marL="0" marR="0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Parallel Ph2s (Program #2)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/>
                </a:tc>
                <a:tc>
                  <a:txBody>
                    <a:bodyPr/>
                    <a:lstStyle/>
                    <a:p>
                      <a:pPr marL="0" marR="0" algn="r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247.20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 anchor="b"/>
                </a:tc>
                <a:tc>
                  <a:txBody>
                    <a:bodyPr/>
                    <a:lstStyle/>
                    <a:p>
                      <a:pPr marL="0" marR="0" algn="r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417.80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 anchor="b"/>
                </a:tc>
                <a:tc>
                  <a:txBody>
                    <a:bodyPr/>
                    <a:lstStyle/>
                    <a:p>
                      <a:pPr marL="0" marR="0" algn="r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495.85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 anchor="b"/>
                </a:tc>
              </a:tr>
              <a:tr h="429897">
                <a:tc>
                  <a:txBody>
                    <a:bodyPr/>
                    <a:lstStyle/>
                    <a:p>
                      <a:pPr marL="0" marR="0"/>
                      <a:r>
                        <a:rPr lang="en-GB" sz="2000" kern="1200" dirty="0">
                          <a:latin typeface="+mn-lt"/>
                          <a:ea typeface="Times New Roman"/>
                          <a:cs typeface="Times New Roman"/>
                        </a:rPr>
                        <a:t>Combined Ph2 (Program #3)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/>
                </a:tc>
                <a:tc>
                  <a:txBody>
                    <a:bodyPr/>
                    <a:lstStyle/>
                    <a:p>
                      <a:pPr marL="0" marR="0" algn="r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322.94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 anchor="b"/>
                </a:tc>
                <a:tc>
                  <a:txBody>
                    <a:bodyPr/>
                    <a:lstStyle/>
                    <a:p>
                      <a:pPr marL="0" marR="0" algn="r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529.99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 anchor="b"/>
                </a:tc>
                <a:tc>
                  <a:txBody>
                    <a:bodyPr/>
                    <a:lstStyle/>
                    <a:p>
                      <a:pPr marL="0" marR="0" algn="r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625.13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 anchor="b"/>
                </a:tc>
              </a:tr>
              <a:tr h="429897">
                <a:tc>
                  <a:txBody>
                    <a:bodyPr/>
                    <a:lstStyle/>
                    <a:p>
                      <a:pPr marL="0" marR="0"/>
                      <a:r>
                        <a:rPr lang="en-GB" sz="2000" kern="1200" dirty="0" smtClean="0">
                          <a:latin typeface="+mn-lt"/>
                          <a:ea typeface="Times New Roman"/>
                          <a:cs typeface="Times New Roman"/>
                        </a:rPr>
                        <a:t>Simple Adaptive </a:t>
                      </a:r>
                      <a:r>
                        <a:rPr lang="en-GB" sz="2000" kern="1200" dirty="0">
                          <a:latin typeface="+mn-lt"/>
                          <a:ea typeface="Times New Roman"/>
                          <a:cs typeface="Times New Roman"/>
                        </a:rPr>
                        <a:t>(Program #4)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/>
                </a:tc>
                <a:tc>
                  <a:txBody>
                    <a:bodyPr/>
                    <a:lstStyle/>
                    <a:p>
                      <a:pPr marL="0" marR="0" algn="r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313.75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 anchor="b"/>
                </a:tc>
                <a:tc>
                  <a:txBody>
                    <a:bodyPr/>
                    <a:lstStyle/>
                    <a:p>
                      <a:pPr marL="0" marR="0" algn="r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514.41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 anchor="b"/>
                </a:tc>
                <a:tc>
                  <a:txBody>
                    <a:bodyPr/>
                    <a:lstStyle/>
                    <a:p>
                      <a:pPr marL="0" marR="0" algn="r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605.37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 anchor="b"/>
                </a:tc>
              </a:tr>
              <a:tr h="429897">
                <a:tc>
                  <a:txBody>
                    <a:bodyPr/>
                    <a:lstStyle/>
                    <a:p>
                      <a:pPr marL="0" marR="0"/>
                      <a:r>
                        <a:rPr lang="en-GB" sz="2000" kern="1200" dirty="0" smtClean="0">
                          <a:latin typeface="+mn-lt"/>
                          <a:ea typeface="Times New Roman"/>
                          <a:cs typeface="Times New Roman"/>
                        </a:rPr>
                        <a:t>More  Adaptive </a:t>
                      </a:r>
                      <a:r>
                        <a:rPr lang="en-GB" sz="2000" kern="1200" dirty="0">
                          <a:latin typeface="+mn-lt"/>
                          <a:ea typeface="Times New Roman"/>
                          <a:cs typeface="Times New Roman"/>
                        </a:rPr>
                        <a:t>(Program #5)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/>
                </a:tc>
                <a:tc>
                  <a:txBody>
                    <a:bodyPr/>
                    <a:lstStyle/>
                    <a:p>
                      <a:pPr marL="0" marR="0" algn="r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340.88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 anchor="b"/>
                </a:tc>
                <a:tc>
                  <a:txBody>
                    <a:bodyPr/>
                    <a:lstStyle/>
                    <a:p>
                      <a:pPr marL="0" marR="0" algn="r"/>
                      <a:r>
                        <a:rPr lang="en-GB" sz="2000" kern="1200">
                          <a:latin typeface="+mn-lt"/>
                          <a:ea typeface="Times New Roman"/>
                          <a:cs typeface="Times New Roman"/>
                        </a:rPr>
                        <a:t>552.88</a:t>
                      </a:r>
                      <a:endParaRPr lang="en-US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 anchor="b"/>
                </a:tc>
                <a:tc>
                  <a:txBody>
                    <a:bodyPr/>
                    <a:lstStyle/>
                    <a:p>
                      <a:pPr marL="0" marR="0" algn="r"/>
                      <a:r>
                        <a:rPr lang="en-GB" sz="2000" kern="1200" dirty="0">
                          <a:latin typeface="+mn-lt"/>
                          <a:ea typeface="Times New Roman"/>
                          <a:cs typeface="Times New Roman"/>
                        </a:rPr>
                        <a:t>651.14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1909" marR="71909" marT="0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72588" y="5253334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dirty="0" smtClean="0"/>
              <a:t>*Operating characteristics of the adaptive-trial programs were estimated by simulating 2500 phase-2 trials for each of the 25 scenarios.</a:t>
            </a:r>
          </a:p>
        </p:txBody>
      </p:sp>
      <p:sp>
        <p:nvSpPr>
          <p:cNvPr id="7" name="Rectangle 6"/>
          <p:cNvSpPr/>
          <p:nvPr/>
        </p:nvSpPr>
        <p:spPr>
          <a:xfrm>
            <a:off x="1738541" y="1036320"/>
            <a:ext cx="51219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400" b="1" dirty="0">
                <a:solidFill>
                  <a:srgbClr val="006A71"/>
                </a:solidFill>
                <a:latin typeface="+mn-lt"/>
                <a:cs typeface="+mj-cs"/>
              </a:rPr>
              <a:t>Overall </a:t>
            </a:r>
            <a:r>
              <a:rPr lang="en-GB" sz="2400" b="1" dirty="0" err="1">
                <a:solidFill>
                  <a:srgbClr val="006A71"/>
                </a:solidFill>
                <a:latin typeface="+mn-lt"/>
                <a:cs typeface="+mj-cs"/>
              </a:rPr>
              <a:t>eNPV</a:t>
            </a:r>
            <a:r>
              <a:rPr lang="en-GB" sz="2400" b="1" dirty="0">
                <a:solidFill>
                  <a:srgbClr val="006A71"/>
                </a:solidFill>
                <a:latin typeface="+mn-lt"/>
                <a:cs typeface="+mj-cs"/>
              </a:rPr>
              <a:t>  (in millions of USD)</a:t>
            </a:r>
          </a:p>
        </p:txBody>
      </p:sp>
    </p:spTree>
    <p:extLst>
      <p:ext uri="{BB962C8B-B14F-4D97-AF65-F5344CB8AC3E}">
        <p14:creationId xmlns:p14="http://schemas.microsoft.com/office/powerpoint/2010/main" val="18452495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077200" cy="80803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97" y="1036320"/>
            <a:ext cx="8305800" cy="4906963"/>
          </a:xfrm>
        </p:spPr>
        <p:txBody>
          <a:bodyPr>
            <a:normAutofit fontScale="62500" lnSpcReduction="20000"/>
          </a:bodyPr>
          <a:lstStyle/>
          <a:p>
            <a:pPr>
              <a:spcAft>
                <a:spcPts val="600"/>
              </a:spcAft>
            </a:pPr>
            <a:r>
              <a:rPr lang="en-US" sz="3200" dirty="0" smtClean="0"/>
              <a:t>Primary metrics for comparison were probability of success and </a:t>
            </a:r>
            <a:r>
              <a:rPr lang="en-US" sz="3200" dirty="0" err="1" smtClean="0"/>
              <a:t>eNPV</a:t>
            </a:r>
            <a:r>
              <a:rPr lang="en-US" sz="3200" dirty="0" smtClean="0"/>
              <a:t> ($M)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/>
              <a:t>The </a:t>
            </a:r>
            <a:r>
              <a:rPr lang="en-US" sz="3200" dirty="0" err="1" smtClean="0"/>
              <a:t>eNPV</a:t>
            </a:r>
            <a:r>
              <a:rPr lang="en-US" sz="3200" dirty="0" smtClean="0"/>
              <a:t> metric was used to  simplify comparison and to reduce multiple metrics to a single  number which is of ultimate importance to sponsors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/>
              <a:t>We calculated NPV metric for each efficacy scenario and then averaged across all scenarios with weighting  according to the probability of each scenario being true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The results of this experiment demonstrate that </a:t>
            </a:r>
            <a:r>
              <a:rPr lang="en-US" sz="3200" dirty="0" err="1" smtClean="0"/>
              <a:t>eNPV</a:t>
            </a:r>
            <a:r>
              <a:rPr lang="en-US" sz="3200" dirty="0" smtClean="0"/>
              <a:t> consistently improved with each successive development strategy 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The most striking  improvement was from Pgm #2 to Pgm #3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/>
              <a:t>Even though the increase in probability of success was modest, the impact on </a:t>
            </a:r>
            <a:r>
              <a:rPr lang="en-US" sz="3200" dirty="0" err="1" smtClean="0"/>
              <a:t>eNPV</a:t>
            </a:r>
            <a:r>
              <a:rPr lang="en-US" sz="3200" dirty="0" smtClean="0"/>
              <a:t> was huge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3200" dirty="0" smtClean="0"/>
              <a:t>This could be a result of time/resource savings from using a  shared  control rather than 2 separate ones   </a:t>
            </a:r>
          </a:p>
          <a:p>
            <a:pPr>
              <a:spcAft>
                <a:spcPts val="600"/>
              </a:spcAf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965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1682"/>
          </a:xfrm>
        </p:spPr>
        <p:txBody>
          <a:bodyPr>
            <a:normAutofit/>
          </a:bodyPr>
          <a:lstStyle/>
          <a:p>
            <a:r>
              <a:rPr lang="en-US" dirty="0" smtClean="0"/>
              <a:t>Summary (cont.)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182189"/>
            <a:ext cx="8229600" cy="4525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/>
              <a:t>Simple adaptive program (Pgm #4) had probabilities of success almost identical to those of Pgm #3 (combined Ph3) but its </a:t>
            </a:r>
            <a:r>
              <a:rPr lang="en-US" sz="2000" dirty="0" err="1" smtClean="0"/>
              <a:t>eNPV</a:t>
            </a:r>
            <a:r>
              <a:rPr lang="en-US" sz="2000" dirty="0" smtClean="0"/>
              <a:t> was slightly worse, perhaps due to add-on logistics  costs/duration  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For scenarios considered, Pgm #5 is best choice, Pgm #3 is second to best and Pgm #1 is the worst (according to both Pr(success) and </a:t>
            </a:r>
            <a:r>
              <a:rPr lang="en-US" sz="2000" dirty="0" err="1" smtClean="0"/>
              <a:t>eNPV</a:t>
            </a:r>
            <a:r>
              <a:rPr lang="en-US" sz="2000" dirty="0" smtClean="0"/>
              <a:t> metrics)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Pgm #5 demonstrated significantly bigger probability of success and improved </a:t>
            </a:r>
            <a:r>
              <a:rPr lang="en-US" sz="2000" dirty="0" err="1" smtClean="0"/>
              <a:t>eNPV</a:t>
            </a:r>
            <a:r>
              <a:rPr lang="en-US" sz="2000" dirty="0" smtClean="0"/>
              <a:t> over </a:t>
            </a:r>
            <a:r>
              <a:rPr lang="en-US" sz="2000" dirty="0" err="1" smtClean="0"/>
              <a:t>Pgms</a:t>
            </a:r>
            <a:r>
              <a:rPr lang="en-US" sz="2000" dirty="0" smtClean="0"/>
              <a:t> #3 &amp; #4, although not as dramatic as </a:t>
            </a:r>
            <a:r>
              <a:rPr lang="en-US" sz="2000" dirty="0" err="1" smtClean="0"/>
              <a:t>Pgm</a:t>
            </a:r>
            <a:r>
              <a:rPr lang="en-US" sz="2000" dirty="0" smtClean="0"/>
              <a:t> #3 over </a:t>
            </a:r>
            <a:r>
              <a:rPr lang="en-US" sz="2000" dirty="0" err="1" smtClean="0">
                <a:sym typeface="Symbol MT"/>
              </a:rPr>
              <a:t>Pgm</a:t>
            </a:r>
            <a:r>
              <a:rPr lang="en-US" sz="2000" dirty="0" smtClean="0">
                <a:sym typeface="Symbol MT"/>
              </a:rPr>
              <a:t> #2 improvement</a:t>
            </a:r>
            <a:endParaRPr lang="en-US" sz="2000" dirty="0" smtClean="0"/>
          </a:p>
          <a:p>
            <a:pPr lvl="1">
              <a:spcAft>
                <a:spcPts val="600"/>
              </a:spcAft>
            </a:pPr>
            <a:r>
              <a:rPr lang="en-US" sz="2000" dirty="0" smtClean="0"/>
              <a:t>added costs associated with  adaptive design (planning, frequent interims, adaptive randomization)  were well off-set by gain in efficiency translating into greater  </a:t>
            </a:r>
            <a:r>
              <a:rPr lang="en-US" sz="2000" dirty="0" err="1" smtClean="0"/>
              <a:t>eNPV</a:t>
            </a:r>
            <a:r>
              <a:rPr lang="en-US" sz="20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9134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Eight Development Programs</a:t>
            </a:r>
          </a:p>
        </p:txBody>
      </p:sp>
    </p:spTree>
    <p:extLst>
      <p:ext uri="{BB962C8B-B14F-4D97-AF65-F5344CB8AC3E}">
        <p14:creationId xmlns:p14="http://schemas.microsoft.com/office/powerpoint/2010/main" val="941662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EIGHT DEVELOPMENT PROGRAMS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9062"/>
            <a:ext cx="8291015" cy="395557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000" b="1" dirty="0" smtClean="0">
                <a:solidFill>
                  <a:srgbClr val="00B050"/>
                </a:solidFill>
              </a:rPr>
              <a:t>One-Drug Program </a:t>
            </a:r>
            <a:r>
              <a:rPr lang="en-GB" sz="2000" dirty="0" smtClean="0"/>
              <a:t>(ND1 or ND2)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b="1" dirty="0">
                <a:solidFill>
                  <a:srgbClr val="00B050"/>
                </a:solidFill>
              </a:rPr>
              <a:t>Combined</a:t>
            </a:r>
            <a:r>
              <a:rPr lang="en-GB" sz="2000" dirty="0"/>
              <a:t>  </a:t>
            </a:r>
            <a:r>
              <a:rPr lang="en-GB" sz="2000" b="1" dirty="0">
                <a:solidFill>
                  <a:srgbClr val="00B050"/>
                </a:solidFill>
              </a:rPr>
              <a:t>Ph2</a:t>
            </a:r>
            <a:r>
              <a:rPr lang="en-GB" sz="2000" dirty="0"/>
              <a:t> trial, similar to parallel, but include both compounds (ND1 and ND2)  in the same phase 2 with shared control.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b="1" dirty="0">
                <a:solidFill>
                  <a:srgbClr val="00B050"/>
                </a:solidFill>
              </a:rPr>
              <a:t>Simple </a:t>
            </a:r>
            <a:r>
              <a:rPr lang="en-GB" sz="2000" b="1" dirty="0" smtClean="0">
                <a:solidFill>
                  <a:srgbClr val="00B050"/>
                </a:solidFill>
              </a:rPr>
              <a:t>Adaptive</a:t>
            </a:r>
            <a:r>
              <a:rPr lang="en-GB" sz="2000" dirty="0" smtClean="0"/>
              <a:t> </a:t>
            </a:r>
            <a:r>
              <a:rPr lang="en-GB" sz="2000" dirty="0"/>
              <a:t>combined (ND1 and ND2) phase 2 </a:t>
            </a:r>
            <a:r>
              <a:rPr lang="en-GB" sz="2000" dirty="0" smtClean="0"/>
              <a:t>trial with </a:t>
            </a:r>
            <a:r>
              <a:rPr lang="en-GB" sz="2000" b="1" dirty="0">
                <a:solidFill>
                  <a:srgbClr val="00B050"/>
                </a:solidFill>
              </a:rPr>
              <a:t>1 </a:t>
            </a:r>
            <a:r>
              <a:rPr lang="en-GB" sz="2000" dirty="0" smtClean="0"/>
              <a:t>interim analysis for futility/ efficacy.</a:t>
            </a:r>
            <a:endParaRPr lang="en-GB" sz="2000" dirty="0"/>
          </a:p>
          <a:p>
            <a:pPr marL="457200" indent="-457200">
              <a:buFont typeface="+mj-lt"/>
              <a:buAutoNum type="arabicPeriod"/>
            </a:pPr>
            <a:r>
              <a:rPr lang="en-GB" sz="2000" b="1" dirty="0">
                <a:solidFill>
                  <a:srgbClr val="00B050"/>
                </a:solidFill>
              </a:rPr>
              <a:t>Simple Adaptive</a:t>
            </a:r>
            <a:r>
              <a:rPr lang="en-GB" sz="2000" dirty="0"/>
              <a:t> combined (ND1 and ND2) phase 2 trial with </a:t>
            </a:r>
            <a:r>
              <a:rPr lang="en-GB" sz="2000" b="1" dirty="0">
                <a:solidFill>
                  <a:srgbClr val="00B050"/>
                </a:solidFill>
              </a:rPr>
              <a:t>multiple</a:t>
            </a:r>
            <a:r>
              <a:rPr lang="en-GB" sz="2000" dirty="0" smtClean="0"/>
              <a:t> </a:t>
            </a:r>
            <a:r>
              <a:rPr lang="en-GB" sz="2000" dirty="0"/>
              <a:t>interim </a:t>
            </a:r>
            <a:r>
              <a:rPr lang="en-GB" sz="2000" dirty="0" smtClean="0"/>
              <a:t>analyses </a:t>
            </a:r>
            <a:r>
              <a:rPr lang="en-GB" sz="2000" dirty="0"/>
              <a:t>for futility/ efficacy.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b="1" dirty="0" smtClean="0">
                <a:solidFill>
                  <a:srgbClr val="00B050"/>
                </a:solidFill>
              </a:rPr>
              <a:t>More Complex Adaptive </a:t>
            </a:r>
            <a:r>
              <a:rPr lang="en-GB" sz="2000" dirty="0" smtClean="0"/>
              <a:t>combined (ND1 and ND2) phase 2 trial with response adaptive randomization and multiple interim analyses for futility/ success.</a:t>
            </a:r>
          </a:p>
          <a:p>
            <a:pPr marL="457200" indent="-457200"/>
            <a:endParaRPr lang="en-GB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769550" y="1006921"/>
            <a:ext cx="25939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400" b="1" dirty="0" smtClean="0">
                <a:solidFill>
                  <a:srgbClr val="006A71"/>
                </a:solidFill>
                <a:latin typeface="+mn-lt"/>
                <a:cs typeface="+mj-cs"/>
              </a:rPr>
              <a:t>Phase 2 Options</a:t>
            </a:r>
            <a:endParaRPr lang="en-GB" sz="2400" b="1" dirty="0">
              <a:solidFill>
                <a:srgbClr val="006A71"/>
              </a:solidFill>
              <a:latin typeface="+mn-lt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392874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EIGHT DEVELOPMENT PROGRAMS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785" y="1762836"/>
            <a:ext cx="8291015" cy="3477904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>
                <a:solidFill>
                  <a:srgbClr val="00B050"/>
                </a:solidFill>
              </a:rPr>
              <a:t>Single Stage </a:t>
            </a:r>
            <a:r>
              <a:rPr lang="en-US" sz="2000" dirty="0" smtClean="0"/>
              <a:t>(fixed) </a:t>
            </a:r>
            <a:r>
              <a:rPr lang="en-US" sz="2000" dirty="0"/>
              <a:t>two arm study with the sample size based on the estimated HR of the treatment arm to be </a:t>
            </a:r>
            <a:r>
              <a:rPr lang="en-US" sz="2000" dirty="0" smtClean="0"/>
              <a:t>tested.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b="1" dirty="0" smtClean="0">
                <a:solidFill>
                  <a:srgbClr val="00B050"/>
                </a:solidFill>
              </a:rPr>
              <a:t>Group Sequential (1)</a:t>
            </a:r>
            <a:r>
              <a:rPr lang="en-GB" sz="2000" dirty="0" smtClean="0"/>
              <a:t> two arm study </a:t>
            </a:r>
            <a:r>
              <a:rPr lang="en-US" sz="2000" dirty="0"/>
              <a:t>with 1 interim analysis at which the trial could stop for success or futility.</a:t>
            </a:r>
            <a:endParaRPr lang="en-GB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000" b="1" dirty="0" smtClean="0">
                <a:solidFill>
                  <a:srgbClr val="00B050"/>
                </a:solidFill>
              </a:rPr>
              <a:t>Group Sequential (4)</a:t>
            </a:r>
            <a:r>
              <a:rPr lang="en-GB" sz="2000" dirty="0" smtClean="0"/>
              <a:t> </a:t>
            </a:r>
            <a:r>
              <a:rPr lang="en-US" sz="2000" dirty="0"/>
              <a:t>two arm study with 4 interim analyses at which the trial could stop for success or </a:t>
            </a:r>
            <a:r>
              <a:rPr lang="en-US" sz="2000" dirty="0" smtClean="0"/>
              <a:t>futility.</a:t>
            </a:r>
            <a:endParaRPr lang="en-GB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769550" y="1006921"/>
            <a:ext cx="25939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400" b="1" dirty="0" smtClean="0">
                <a:solidFill>
                  <a:srgbClr val="006A71"/>
                </a:solidFill>
                <a:latin typeface="+mn-lt"/>
                <a:cs typeface="+mj-cs"/>
              </a:rPr>
              <a:t>Phase 3 Options</a:t>
            </a:r>
            <a:endParaRPr lang="en-GB" sz="2400" b="1" dirty="0">
              <a:solidFill>
                <a:srgbClr val="006A71"/>
              </a:solidFill>
              <a:latin typeface="+mn-lt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177098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EIGHT DEVELOPMENT PROGRAMS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382" y="1626358"/>
            <a:ext cx="8291015" cy="4146645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R0:</a:t>
            </a:r>
            <a:r>
              <a:rPr lang="en-US" sz="2000" dirty="0"/>
              <a:t>	</a:t>
            </a:r>
            <a:r>
              <a:rPr lang="en-US" sz="2000" dirty="0" smtClean="0"/>
              <a:t>Two-arm </a:t>
            </a:r>
            <a:r>
              <a:rPr lang="en-US" sz="2000" dirty="0"/>
              <a:t>fixed Phase 2, no interim analyses in Phase 3</a:t>
            </a:r>
          </a:p>
          <a:p>
            <a:r>
              <a:rPr lang="en-US" sz="2000" b="1" dirty="0">
                <a:solidFill>
                  <a:srgbClr val="00B050"/>
                </a:solidFill>
              </a:rPr>
              <a:t>R1:</a:t>
            </a:r>
            <a:r>
              <a:rPr lang="en-US" sz="2000" dirty="0"/>
              <a:t>	</a:t>
            </a:r>
            <a:r>
              <a:rPr lang="en-US" sz="2000" dirty="0" smtClean="0"/>
              <a:t>Two-arm </a:t>
            </a:r>
            <a:r>
              <a:rPr lang="en-US" sz="2000" dirty="0"/>
              <a:t>fixed Phase 2, 1 interim analysis in Phase 3</a:t>
            </a:r>
          </a:p>
          <a:p>
            <a:r>
              <a:rPr lang="en-US" sz="2000" b="1" dirty="0">
                <a:solidFill>
                  <a:srgbClr val="00B050"/>
                </a:solidFill>
              </a:rPr>
              <a:t>R2:</a:t>
            </a:r>
            <a:r>
              <a:rPr lang="en-US" sz="2000" dirty="0"/>
              <a:t>	</a:t>
            </a:r>
            <a:r>
              <a:rPr lang="en-US" sz="2000" dirty="0" smtClean="0"/>
              <a:t>Two-arm </a:t>
            </a:r>
            <a:r>
              <a:rPr lang="en-US" sz="2000" dirty="0"/>
              <a:t>fixed Phase 2, 4 interim analyses in Phase 3</a:t>
            </a:r>
          </a:p>
          <a:p>
            <a:r>
              <a:rPr lang="en-US" sz="2000" b="1" dirty="0">
                <a:solidFill>
                  <a:srgbClr val="00B050"/>
                </a:solidFill>
              </a:rPr>
              <a:t>R3:</a:t>
            </a:r>
            <a:r>
              <a:rPr lang="en-US" sz="2000" dirty="0"/>
              <a:t>	</a:t>
            </a:r>
            <a:r>
              <a:rPr lang="en-US" sz="2000" dirty="0" smtClean="0"/>
              <a:t>Three-arm </a:t>
            </a:r>
            <a:r>
              <a:rPr lang="en-US" sz="2000" dirty="0"/>
              <a:t>fixed Phase 2, 1 interim analysis in Phase 3</a:t>
            </a:r>
          </a:p>
          <a:p>
            <a:r>
              <a:rPr lang="en-US" sz="2000" b="1" dirty="0">
                <a:solidFill>
                  <a:srgbClr val="00B050"/>
                </a:solidFill>
              </a:rPr>
              <a:t>R4:</a:t>
            </a:r>
            <a:r>
              <a:rPr lang="en-US" sz="2000" dirty="0"/>
              <a:t>	</a:t>
            </a:r>
            <a:r>
              <a:rPr lang="en-US" sz="2000" dirty="0" smtClean="0"/>
              <a:t>Three-arm </a:t>
            </a:r>
            <a:r>
              <a:rPr lang="en-US" sz="2000" dirty="0"/>
              <a:t>fixed Phase 2, 4 interim analyses in Phase 3</a:t>
            </a:r>
          </a:p>
          <a:p>
            <a:r>
              <a:rPr lang="en-US" sz="2000" b="1" dirty="0">
                <a:solidFill>
                  <a:srgbClr val="00B050"/>
                </a:solidFill>
              </a:rPr>
              <a:t>R5:</a:t>
            </a:r>
            <a:r>
              <a:rPr lang="en-US" sz="2000" dirty="0"/>
              <a:t>	</a:t>
            </a:r>
            <a:r>
              <a:rPr lang="en-US" sz="2000" dirty="0" smtClean="0"/>
              <a:t>Three-arm </a:t>
            </a:r>
            <a:r>
              <a:rPr lang="en-US" sz="2000" dirty="0"/>
              <a:t>Phase 2 with one interim analysis, 4 interim analyses in Phase 3</a:t>
            </a:r>
          </a:p>
          <a:p>
            <a:r>
              <a:rPr lang="en-US" sz="2000" b="1" dirty="0">
                <a:solidFill>
                  <a:srgbClr val="00B050"/>
                </a:solidFill>
              </a:rPr>
              <a:t>R6:</a:t>
            </a:r>
            <a:r>
              <a:rPr lang="en-US" sz="2000" dirty="0"/>
              <a:t>	</a:t>
            </a:r>
            <a:r>
              <a:rPr lang="en-US" sz="2000" dirty="0" smtClean="0"/>
              <a:t>Three-arm </a:t>
            </a:r>
            <a:r>
              <a:rPr lang="en-US" sz="2000" dirty="0"/>
              <a:t>Phase 2 with many interim analyses, 4 interim analyses in Phase 3</a:t>
            </a:r>
          </a:p>
          <a:p>
            <a:r>
              <a:rPr lang="en-US" sz="2000" b="1" dirty="0">
                <a:solidFill>
                  <a:srgbClr val="00B050"/>
                </a:solidFill>
              </a:rPr>
              <a:t>R7:</a:t>
            </a:r>
            <a:r>
              <a:rPr lang="en-US" sz="2000" dirty="0"/>
              <a:t>	</a:t>
            </a:r>
            <a:r>
              <a:rPr lang="en-US" sz="2000" dirty="0" smtClean="0"/>
              <a:t>Three-arm </a:t>
            </a:r>
            <a:r>
              <a:rPr lang="en-US" sz="2000" dirty="0"/>
              <a:t>Phase 2 with many interim analyses and Response Adaptive Randomization (RAR), 4 interim analyses in Phase 3.</a:t>
            </a:r>
          </a:p>
        </p:txBody>
      </p:sp>
      <p:sp>
        <p:nvSpPr>
          <p:cNvPr id="4" name="Rectangle 3"/>
          <p:cNvSpPr/>
          <p:nvPr/>
        </p:nvSpPr>
        <p:spPr>
          <a:xfrm>
            <a:off x="769550" y="1006921"/>
            <a:ext cx="3161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400" b="1" dirty="0" smtClean="0">
                <a:solidFill>
                  <a:srgbClr val="006A71"/>
                </a:solidFill>
                <a:latin typeface="+mn-lt"/>
                <a:cs typeface="+mj-cs"/>
              </a:rPr>
              <a:t>Evaluated Programs</a:t>
            </a:r>
            <a:endParaRPr lang="en-GB" sz="2400" b="1" dirty="0">
              <a:solidFill>
                <a:srgbClr val="006A71"/>
              </a:solidFill>
              <a:latin typeface="+mn-lt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909967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en-GB" b="1" dirty="0"/>
              <a:t>Modified 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792087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Made </a:t>
            </a:r>
            <a:r>
              <a:rPr lang="en-GB" dirty="0"/>
              <a:t>probability that HR &lt; 0.9 for the second treatment to be less than treatment 1. This reflects that it’s the </a:t>
            </a:r>
            <a:r>
              <a:rPr lang="en-GB" dirty="0" smtClean="0"/>
              <a:t>backup.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Chose decreasing probability as HR decreased.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006722"/>
              </p:ext>
            </p:extLst>
          </p:nvPr>
        </p:nvGraphicFramePr>
        <p:xfrm>
          <a:off x="1523999" y="1668408"/>
          <a:ext cx="6096000" cy="111252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ND1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0.529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0.270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0.127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0.054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ND2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0.663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0.237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0.075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0.004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996952"/>
            <a:ext cx="5160764" cy="3102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868144" y="3645024"/>
            <a:ext cx="23006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For treatment 1, </a:t>
            </a:r>
          </a:p>
          <a:p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(HR &gt;= 0.9) is 0.8,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For treatment 2,</a:t>
            </a:r>
          </a:p>
          <a:p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(HR &gt;= 0.9) is 0.9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66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469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807" y="1051511"/>
            <a:ext cx="7848600" cy="685800"/>
          </a:xfrm>
        </p:spPr>
        <p:txBody>
          <a:bodyPr>
            <a:normAutofit/>
          </a:bodyPr>
          <a:lstStyle/>
          <a:p>
            <a:r>
              <a:rPr lang="en-GB" sz="2400" b="1" dirty="0" smtClean="0"/>
              <a:t>Probability of Success and </a:t>
            </a:r>
            <a:r>
              <a:rPr lang="en-GB" sz="2400" b="1" dirty="0" err="1" smtClean="0"/>
              <a:t>eNPV</a:t>
            </a:r>
            <a:r>
              <a:rPr lang="en-GB" sz="2400" b="1" dirty="0" smtClean="0"/>
              <a:t> ($M)</a:t>
            </a:r>
            <a:endParaRPr lang="en-GB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7039720"/>
              </p:ext>
            </p:extLst>
          </p:nvPr>
        </p:nvGraphicFramePr>
        <p:xfrm>
          <a:off x="378138" y="1864625"/>
          <a:ext cx="7987939" cy="32918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590709"/>
                <a:gridCol w="2224280"/>
                <a:gridCol w="2172950"/>
              </a:tblGrid>
              <a:tr h="365760"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 Programs</a:t>
                      </a: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eNPV</a:t>
                      </a: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($M)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</a:t>
                      </a: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(Success)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R0 (Program #1)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167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11.4%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R1 (Program #2)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207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14.6%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R2 (Program #3)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210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15.0%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R3 (Program #4)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222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16.8%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R4 (Program #5)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225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19.7%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R5 (Program #6)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245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18.3%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R6 (Program #7)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250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18.3%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  <a:tr h="36576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R7 (Program #8)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271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19.4%</a:t>
                      </a:r>
                      <a:endParaRPr lang="en-US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228600" y="190500"/>
            <a:ext cx="8458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006A71"/>
                </a:solidFill>
                <a:latin typeface="+mn-lt"/>
                <a:cs typeface="+mj-cs"/>
              </a:rPr>
              <a:t>COMPARISON OF CLINICAL PROGRAMS</a:t>
            </a:r>
          </a:p>
        </p:txBody>
      </p:sp>
    </p:spTree>
    <p:extLst>
      <p:ext uri="{BB962C8B-B14F-4D97-AF65-F5344CB8AC3E}">
        <p14:creationId xmlns:p14="http://schemas.microsoft.com/office/powerpoint/2010/main" val="39090600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952" y="100084"/>
            <a:ext cx="8077200" cy="80803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943" y="819957"/>
            <a:ext cx="8738987" cy="5821680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r>
              <a:rPr lang="en-US" sz="3200" dirty="0" err="1" smtClean="0"/>
              <a:t>eNPV</a:t>
            </a:r>
            <a:r>
              <a:rPr lang="en-US" sz="3200" dirty="0" smtClean="0"/>
              <a:t> consistently improved with each successive development strategy: R7 has the highest </a:t>
            </a:r>
            <a:r>
              <a:rPr lang="en-US" sz="3200" dirty="0" err="1" smtClean="0"/>
              <a:t>eNPV</a:t>
            </a:r>
            <a:r>
              <a:rPr lang="en-US" sz="3200" dirty="0" smtClean="0"/>
              <a:t> values, R0 has the lowest.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Probability of Success was the highest for R4 (3-arm </a:t>
            </a:r>
            <a:r>
              <a:rPr lang="en-US" sz="3200" dirty="0"/>
              <a:t>fixed </a:t>
            </a:r>
            <a:r>
              <a:rPr lang="en-US" sz="3200" dirty="0" smtClean="0"/>
              <a:t>Ph2</a:t>
            </a:r>
            <a:r>
              <a:rPr lang="en-US" sz="3200" dirty="0"/>
              <a:t>, 4 interim analyses in </a:t>
            </a:r>
            <a:r>
              <a:rPr lang="en-US" sz="3200" dirty="0" smtClean="0"/>
              <a:t>Ph3) followed by R7 (3-arm Ph2 </a:t>
            </a:r>
            <a:r>
              <a:rPr lang="en-US" sz="3200" dirty="0"/>
              <a:t>with many interim analyses and </a:t>
            </a:r>
            <a:r>
              <a:rPr lang="en-US" sz="3200" dirty="0" smtClean="0"/>
              <a:t>RAR, </a:t>
            </a:r>
            <a:r>
              <a:rPr lang="en-US" sz="3200" dirty="0"/>
              <a:t>4 interim analyses in </a:t>
            </a:r>
            <a:r>
              <a:rPr lang="en-US" sz="3200" dirty="0" smtClean="0"/>
              <a:t>Ph3).</a:t>
            </a:r>
          </a:p>
          <a:p>
            <a:r>
              <a:rPr lang="en-US" sz="3200" dirty="0"/>
              <a:t>V</a:t>
            </a:r>
            <a:r>
              <a:rPr lang="en-US" sz="3200" dirty="0" smtClean="0"/>
              <a:t>alue </a:t>
            </a:r>
            <a:r>
              <a:rPr lang="en-US" sz="3200" dirty="0"/>
              <a:t>of using </a:t>
            </a:r>
            <a:r>
              <a:rPr lang="en-US" sz="3200" dirty="0" smtClean="0"/>
              <a:t>GSD </a:t>
            </a:r>
            <a:r>
              <a:rPr lang="en-US" sz="3200" dirty="0"/>
              <a:t>in Phase 3 was clear </a:t>
            </a:r>
            <a:r>
              <a:rPr lang="en-US" sz="3200" dirty="0" smtClean="0"/>
              <a:t>(roughly </a:t>
            </a:r>
            <a:r>
              <a:rPr lang="en-US" sz="3200" dirty="0"/>
              <a:t>35% increase in </a:t>
            </a:r>
            <a:r>
              <a:rPr lang="en-US" sz="3200" dirty="0" err="1"/>
              <a:t>eNPV</a:t>
            </a:r>
            <a:r>
              <a:rPr lang="en-US" sz="3200" dirty="0"/>
              <a:t>) and </a:t>
            </a:r>
            <a:r>
              <a:rPr lang="en-US" sz="3200" dirty="0" smtClean="0"/>
              <a:t>advantage </a:t>
            </a:r>
            <a:r>
              <a:rPr lang="en-US" sz="3200" dirty="0"/>
              <a:t>of using a</a:t>
            </a:r>
            <a:r>
              <a:rPr lang="en-US" sz="3200" dirty="0" smtClean="0"/>
              <a:t>daptive </a:t>
            </a:r>
            <a:r>
              <a:rPr lang="en-US" sz="3200" dirty="0"/>
              <a:t>Phase 2 design </a:t>
            </a:r>
            <a:r>
              <a:rPr lang="en-US" sz="3200" dirty="0" smtClean="0"/>
              <a:t>was slightly </a:t>
            </a:r>
            <a:r>
              <a:rPr lang="en-US" sz="3200" dirty="0"/>
              <a:t>reduced (only about 15% further increase in </a:t>
            </a:r>
            <a:r>
              <a:rPr lang="en-US" sz="3200" dirty="0" err="1"/>
              <a:t>eNPV</a:t>
            </a:r>
            <a:r>
              <a:rPr lang="en-US" sz="3200" dirty="0"/>
              <a:t>). </a:t>
            </a:r>
            <a:endParaRPr lang="en-US" sz="3200" dirty="0" smtClean="0"/>
          </a:p>
          <a:p>
            <a:r>
              <a:rPr lang="en-US" sz="3200" dirty="0"/>
              <a:t>T</a:t>
            </a:r>
            <a:r>
              <a:rPr lang="en-US" sz="3200" dirty="0" smtClean="0"/>
              <a:t>here </a:t>
            </a:r>
            <a:r>
              <a:rPr lang="en-US" sz="3200" dirty="0"/>
              <a:t>was almost no benefit from simultaneously testing </a:t>
            </a:r>
            <a:r>
              <a:rPr lang="en-US" sz="3200" dirty="0" smtClean="0"/>
              <a:t>poor </a:t>
            </a:r>
            <a:r>
              <a:rPr lang="en-US" sz="3200" dirty="0"/>
              <a:t>second best treatment in </a:t>
            </a:r>
            <a:r>
              <a:rPr lang="en-US" sz="3200" dirty="0" smtClean="0"/>
              <a:t>Phase </a:t>
            </a:r>
            <a:r>
              <a:rPr lang="en-US" sz="3200" dirty="0"/>
              <a:t>2 unless </a:t>
            </a:r>
            <a:r>
              <a:rPr lang="en-US" sz="3200" dirty="0" smtClean="0"/>
              <a:t>Phase </a:t>
            </a:r>
            <a:r>
              <a:rPr lang="en-US" sz="3200" dirty="0"/>
              <a:t>2 was adaptive. </a:t>
            </a:r>
            <a:endParaRPr lang="en-US" sz="3200" dirty="0" smtClean="0"/>
          </a:p>
          <a:p>
            <a:r>
              <a:rPr lang="en-US" sz="3200" dirty="0"/>
              <a:t>B</a:t>
            </a:r>
            <a:r>
              <a:rPr lang="en-US" sz="3200" dirty="0" smtClean="0"/>
              <a:t>enefit </a:t>
            </a:r>
            <a:r>
              <a:rPr lang="en-US" sz="3200" dirty="0"/>
              <a:t>of </a:t>
            </a:r>
            <a:r>
              <a:rPr lang="en-US" sz="3200" dirty="0" smtClean="0"/>
              <a:t>adaptive </a:t>
            </a:r>
            <a:r>
              <a:rPr lang="en-US" sz="3200" dirty="0"/>
              <a:t>Phase 2 increased the more adaptive it was and </a:t>
            </a:r>
            <a:r>
              <a:rPr lang="en-US" sz="3200" dirty="0" smtClean="0"/>
              <a:t> </a:t>
            </a:r>
            <a:r>
              <a:rPr lang="en-US" sz="3200" dirty="0"/>
              <a:t>benefit was robust across changes of assumptions regarding market value and Phase 3 recruitment rate. </a:t>
            </a:r>
            <a:endParaRPr lang="en-US" sz="3200" dirty="0" smtClean="0"/>
          </a:p>
          <a:p>
            <a:r>
              <a:rPr lang="en-US" sz="3200" dirty="0"/>
              <a:t>A</a:t>
            </a:r>
            <a:r>
              <a:rPr lang="en-US" sz="3200" dirty="0" smtClean="0"/>
              <a:t>daptive </a:t>
            </a:r>
            <a:r>
              <a:rPr lang="en-US" sz="3200" dirty="0"/>
              <a:t>Phase 2 was able to deliver </a:t>
            </a:r>
            <a:r>
              <a:rPr lang="en-US" sz="3200" dirty="0" smtClean="0"/>
              <a:t>increase </a:t>
            </a:r>
            <a:r>
              <a:rPr lang="en-US" sz="3200" dirty="0"/>
              <a:t>in value despite minimizing its opportunities to do so through having </a:t>
            </a:r>
            <a:r>
              <a:rPr lang="en-US" sz="3200" dirty="0" smtClean="0"/>
              <a:t>adaptive </a:t>
            </a:r>
            <a:r>
              <a:rPr lang="en-US" sz="3200" dirty="0"/>
              <a:t>Phase 3, only two treatments to choose between and </a:t>
            </a:r>
            <a:r>
              <a:rPr lang="en-US" sz="3200" dirty="0" smtClean="0"/>
              <a:t>reduced </a:t>
            </a:r>
            <a:r>
              <a:rPr lang="en-US" sz="3200" dirty="0"/>
              <a:t>expectation that </a:t>
            </a:r>
            <a:r>
              <a:rPr lang="en-US" sz="3200" dirty="0" smtClean="0"/>
              <a:t>second </a:t>
            </a:r>
            <a:r>
              <a:rPr lang="en-US" sz="3200" dirty="0"/>
              <a:t>treatment would be effective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4177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Conclusion &amp; Discussion</a:t>
            </a:r>
          </a:p>
        </p:txBody>
      </p:sp>
    </p:spTree>
    <p:extLst>
      <p:ext uri="{BB962C8B-B14F-4D97-AF65-F5344CB8AC3E}">
        <p14:creationId xmlns:p14="http://schemas.microsoft.com/office/powerpoint/2010/main" val="3487547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044054"/>
            <a:ext cx="8229600" cy="4953000"/>
          </a:xfrm>
        </p:spPr>
        <p:txBody>
          <a:bodyPr>
            <a:normAutofit/>
          </a:bodyPr>
          <a:lstStyle/>
          <a:p>
            <a:r>
              <a:rPr lang="en-US" sz="2000" dirty="0"/>
              <a:t>The </a:t>
            </a:r>
            <a:r>
              <a:rPr lang="en-US" sz="2000" dirty="0" err="1"/>
              <a:t>eNPV</a:t>
            </a:r>
            <a:r>
              <a:rPr lang="en-US" sz="2000" dirty="0"/>
              <a:t> metric is </a:t>
            </a:r>
            <a:r>
              <a:rPr lang="en-US" sz="2000" dirty="0" smtClean="0"/>
              <a:t>close </a:t>
            </a:r>
            <a:r>
              <a:rPr lang="en-US" sz="2000" dirty="0"/>
              <a:t>to the one used for real NPV calculations in marketing but not as </a:t>
            </a:r>
            <a:r>
              <a:rPr lang="en-US" sz="2000" dirty="0" smtClean="0"/>
              <a:t>complex, and combines time, cost, development decisions and probability of success.</a:t>
            </a:r>
            <a:endParaRPr lang="en-US" sz="2000" dirty="0"/>
          </a:p>
          <a:p>
            <a:r>
              <a:rPr lang="en-GB" sz="2000" dirty="0" smtClean="0"/>
              <a:t>Observed in two papers that more </a:t>
            </a:r>
            <a:r>
              <a:rPr lang="en-GB" sz="2000" dirty="0"/>
              <a:t>sophisticated trial options tend to increase </a:t>
            </a:r>
            <a:r>
              <a:rPr lang="en-GB" sz="2000" dirty="0" err="1" smtClean="0"/>
              <a:t>eNPV</a:t>
            </a:r>
            <a:r>
              <a:rPr lang="en-GB" sz="2000" dirty="0" smtClean="0"/>
              <a:t>.</a:t>
            </a:r>
            <a:endParaRPr lang="en-GB" sz="2000" dirty="0"/>
          </a:p>
          <a:p>
            <a:r>
              <a:rPr lang="en-GB" sz="2000" dirty="0"/>
              <a:t>Each individual option may not of itself offer a compelling increase in </a:t>
            </a:r>
            <a:r>
              <a:rPr lang="en-GB" sz="2000" dirty="0" err="1" smtClean="0"/>
              <a:t>eNPV</a:t>
            </a:r>
            <a:r>
              <a:rPr lang="en-GB" sz="2000" dirty="0" smtClean="0"/>
              <a:t>, but </a:t>
            </a:r>
            <a:r>
              <a:rPr lang="en-GB" sz="2000" dirty="0"/>
              <a:t>when all the value enhancing options are applied they are often cumulative and the overall increase in </a:t>
            </a:r>
            <a:r>
              <a:rPr lang="en-GB" sz="2000" dirty="0" err="1"/>
              <a:t>eNPV</a:t>
            </a:r>
            <a:r>
              <a:rPr lang="en-GB" sz="2000" dirty="0"/>
              <a:t> </a:t>
            </a:r>
            <a:r>
              <a:rPr lang="en-GB" sz="2000" dirty="0" smtClean="0"/>
              <a:t>is large (&gt; </a:t>
            </a:r>
            <a:r>
              <a:rPr lang="en-GB" sz="2000" dirty="0"/>
              <a:t>30</a:t>
            </a:r>
            <a:r>
              <a:rPr lang="en-GB" sz="2000" dirty="0" smtClean="0"/>
              <a:t>%).</a:t>
            </a:r>
            <a:endParaRPr lang="en-GB" sz="2000" dirty="0"/>
          </a:p>
          <a:p>
            <a:r>
              <a:rPr lang="en-GB" sz="2000" dirty="0"/>
              <a:t>Adaptation in </a:t>
            </a:r>
            <a:r>
              <a:rPr lang="en-GB" sz="2000" dirty="0" smtClean="0"/>
              <a:t>Ph3 </a:t>
            </a:r>
            <a:r>
              <a:rPr lang="en-GB" sz="2000" dirty="0"/>
              <a:t>may in some cases reduce the advantage of adaptation in </a:t>
            </a:r>
            <a:r>
              <a:rPr lang="en-GB" sz="2000" dirty="0" smtClean="0"/>
              <a:t>Ph2 </a:t>
            </a:r>
            <a:r>
              <a:rPr lang="en-GB" sz="2000" dirty="0"/>
              <a:t>and vice </a:t>
            </a:r>
            <a:r>
              <a:rPr lang="en-GB" sz="2000" dirty="0" smtClean="0"/>
              <a:t>versa, </a:t>
            </a:r>
            <a:r>
              <a:rPr lang="en-GB" sz="2000" dirty="0"/>
              <a:t>but overall more adaptation in both </a:t>
            </a:r>
            <a:r>
              <a:rPr lang="en-GB" sz="2000" dirty="0" smtClean="0"/>
              <a:t>Ph2 </a:t>
            </a:r>
            <a:r>
              <a:rPr lang="en-GB" sz="2000" dirty="0"/>
              <a:t>&amp; </a:t>
            </a:r>
            <a:r>
              <a:rPr lang="en-GB" sz="2000" dirty="0" smtClean="0"/>
              <a:t>Ph3 </a:t>
            </a:r>
            <a:r>
              <a:rPr lang="en-GB" sz="2000" dirty="0"/>
              <a:t>tends to deliver the greatest value.</a:t>
            </a:r>
          </a:p>
          <a:p>
            <a:r>
              <a:rPr lang="en-GB" sz="2000" dirty="0"/>
              <a:t>This increase in value is because the value of the drug to society has increased (quicker, more efficient, the better treatment is identified, the effect size is better characterised, a viable drug has a better chance of a successful development</a:t>
            </a:r>
            <a:r>
              <a:rPr lang="en-GB" sz="2000" dirty="0" smtClean="0"/>
              <a:t>).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94321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Conclusions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31459"/>
            <a:ext cx="8229600" cy="4937078"/>
          </a:xfrm>
        </p:spPr>
        <p:txBody>
          <a:bodyPr>
            <a:noAutofit/>
          </a:bodyPr>
          <a:lstStyle/>
          <a:p>
            <a:r>
              <a:rPr lang="en-US" sz="2000" dirty="0"/>
              <a:t>Compared to </a:t>
            </a:r>
            <a:r>
              <a:rPr lang="en-US" sz="2000" dirty="0" smtClean="0"/>
              <a:t>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paper, the last paper (with 8 programs) showed reduced </a:t>
            </a:r>
            <a:r>
              <a:rPr lang="en-US" sz="2000" dirty="0"/>
              <a:t>advantage </a:t>
            </a:r>
            <a:r>
              <a:rPr lang="en-US" sz="2000" dirty="0" smtClean="0"/>
              <a:t>of Ph2 design </a:t>
            </a:r>
            <a:r>
              <a:rPr lang="en-US" sz="2000" dirty="0"/>
              <a:t>testing two experimental treatments rather than one because we significantly reduced </a:t>
            </a:r>
            <a:r>
              <a:rPr lang="en-US" sz="2000" dirty="0" smtClean="0"/>
              <a:t>weightings </a:t>
            </a:r>
            <a:r>
              <a:rPr lang="en-US" sz="2000" dirty="0"/>
              <a:t>of </a:t>
            </a:r>
            <a:r>
              <a:rPr lang="en-US" sz="2000" dirty="0" smtClean="0"/>
              <a:t>scenarios </a:t>
            </a:r>
            <a:r>
              <a:rPr lang="en-US" sz="2000" dirty="0"/>
              <a:t>where the second drug was effective. </a:t>
            </a:r>
            <a:endParaRPr lang="en-US" sz="2000" dirty="0" smtClean="0"/>
          </a:p>
          <a:p>
            <a:r>
              <a:rPr lang="en-US" sz="2000" dirty="0" smtClean="0"/>
              <a:t>This </a:t>
            </a:r>
            <a:r>
              <a:rPr lang="en-US" sz="2000" dirty="0"/>
              <a:t>leads to an important conclusion that investigators need to consider carefully what they know and what they expect if they are to gain the most from </a:t>
            </a:r>
            <a:r>
              <a:rPr lang="en-US" sz="2000" dirty="0" smtClean="0"/>
              <a:t>optimization process. </a:t>
            </a:r>
          </a:p>
          <a:p>
            <a:r>
              <a:rPr lang="en-US" sz="2000" dirty="0" smtClean="0"/>
              <a:t>It </a:t>
            </a:r>
            <a:r>
              <a:rPr lang="en-US" sz="2000" dirty="0"/>
              <a:t>is important to remember that these results are specific to the efficacy scenarios considered and prior “beliefs” in them</a:t>
            </a:r>
          </a:p>
          <a:p>
            <a:pPr lvl="1"/>
            <a:r>
              <a:rPr lang="en-US" sz="2000" dirty="0"/>
              <a:t>No clinical program is optimal for all conceivable scenarios and there is no one simple metric by which they can be compared</a:t>
            </a:r>
          </a:p>
          <a:p>
            <a:pPr lvl="1"/>
            <a:r>
              <a:rPr lang="en-US" sz="2000" dirty="0"/>
              <a:t>In practice, one should always come up with a few alternatives and do detailed analysis under scenarios applicable to their particular </a:t>
            </a:r>
            <a:r>
              <a:rPr lang="en-US" sz="2000" dirty="0" smtClean="0"/>
              <a:t>situation.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4663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4"/>
          </p:nvPr>
        </p:nvPicPr>
        <p:blipFill>
          <a:blip r:embed="rId3"/>
          <a:stretch>
            <a:fillRect/>
          </a:stretch>
        </p:blipFill>
        <p:spPr>
          <a:xfrm>
            <a:off x="2665928" y="1596980"/>
            <a:ext cx="3618962" cy="4018209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r>
              <a:rPr lang="en-US" smtClean="0"/>
              <a:t>/ 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33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226423" y="222932"/>
            <a:ext cx="8229600" cy="700177"/>
          </a:xfrm>
        </p:spPr>
        <p:txBody>
          <a:bodyPr>
            <a:noAutofit/>
          </a:bodyPr>
          <a:lstStyle/>
          <a:p>
            <a:r>
              <a:rPr lang="en-US" dirty="0" smtClean="0"/>
              <a:t>Motivation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226423" y="1062447"/>
            <a:ext cx="8686800" cy="4894216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Oncology development programs are challenging with high failure rate</a:t>
            </a:r>
          </a:p>
          <a:p>
            <a:r>
              <a:rPr lang="en-US" sz="2400" dirty="0" smtClean="0"/>
              <a:t>Reasons for failure are multi-dimensional including statistical, clinical and operational </a:t>
            </a:r>
          </a:p>
          <a:p>
            <a:r>
              <a:rPr lang="en-US" sz="2400" dirty="0" smtClean="0"/>
              <a:t>Improving development </a:t>
            </a:r>
            <a:r>
              <a:rPr lang="en-US" sz="2400" dirty="0"/>
              <a:t>strategy by using innovative approaches </a:t>
            </a:r>
            <a:r>
              <a:rPr lang="en-US" sz="2400" dirty="0" smtClean="0"/>
              <a:t>and adaptive </a:t>
            </a:r>
            <a:r>
              <a:rPr lang="en-US" sz="2400" dirty="0"/>
              <a:t>designs </a:t>
            </a:r>
            <a:r>
              <a:rPr lang="en-US" sz="2400" dirty="0" smtClean="0"/>
              <a:t>is attractive</a:t>
            </a:r>
          </a:p>
          <a:p>
            <a:r>
              <a:rPr lang="en-US" sz="2400" dirty="0" smtClean="0"/>
              <a:t>Adaptive designs </a:t>
            </a:r>
            <a:r>
              <a:rPr lang="en-US" sz="2400" dirty="0"/>
              <a:t>allow more efficient learning and provide </a:t>
            </a:r>
            <a:r>
              <a:rPr lang="en-US" sz="2400" dirty="0" smtClean="0"/>
              <a:t>more accurate </a:t>
            </a:r>
            <a:r>
              <a:rPr lang="en-US" sz="2400" dirty="0"/>
              <a:t>information for decision making throughout a trial </a:t>
            </a:r>
            <a:r>
              <a:rPr lang="en-US" sz="2400" dirty="0" smtClean="0"/>
              <a:t>and during </a:t>
            </a:r>
            <a:r>
              <a:rPr lang="en-US" sz="2400" dirty="0"/>
              <a:t>every stage of a clinical </a:t>
            </a:r>
            <a:r>
              <a:rPr lang="en-US" sz="2400" dirty="0" smtClean="0"/>
              <a:t>program.</a:t>
            </a:r>
          </a:p>
          <a:p>
            <a:r>
              <a:rPr lang="en-US" sz="2400" dirty="0"/>
              <a:t>There are many </a:t>
            </a:r>
            <a:r>
              <a:rPr lang="en-US" sz="2400" dirty="0" smtClean="0"/>
              <a:t>different types </a:t>
            </a:r>
            <a:r>
              <a:rPr lang="en-US" sz="2400" dirty="0"/>
              <a:t>of adaptation, and numerous methods and </a:t>
            </a:r>
            <a:r>
              <a:rPr lang="en-US" sz="2400" dirty="0" smtClean="0"/>
              <a:t>techniques are </a:t>
            </a:r>
            <a:r>
              <a:rPr lang="en-US" sz="2400" dirty="0"/>
              <a:t>available to handle these adaptations scientifically </a:t>
            </a:r>
            <a:r>
              <a:rPr lang="en-US" sz="2400" dirty="0" smtClean="0"/>
              <a:t>without undermining </a:t>
            </a:r>
            <a:r>
              <a:rPr lang="en-US" sz="2400" dirty="0"/>
              <a:t>the integrity of a trial.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0746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226423" y="222932"/>
            <a:ext cx="8229600" cy="700177"/>
          </a:xfrm>
        </p:spPr>
        <p:txBody>
          <a:bodyPr>
            <a:noAutofit/>
          </a:bodyPr>
          <a:lstStyle/>
          <a:p>
            <a:r>
              <a:rPr lang="en-US" dirty="0" smtClean="0"/>
              <a:t>Motivation (Cont.)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226423" y="1149531"/>
            <a:ext cx="8686800" cy="441551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Many companies have several compounds or drug combinations they want to test for the same indication.</a:t>
            </a:r>
          </a:p>
          <a:p>
            <a:r>
              <a:rPr lang="en-US" sz="2400" dirty="0" smtClean="0"/>
              <a:t>Evaluating multiple drugs or combinations in the same trial is attractive from cost and efficiency perspectives.</a:t>
            </a:r>
          </a:p>
          <a:p>
            <a:r>
              <a:rPr lang="en-US" sz="2400" dirty="0"/>
              <a:t>Balancing complexity, ability to answer more questions in one trial, probability of program success, trial duration, value and cost is </a:t>
            </a:r>
            <a:r>
              <a:rPr lang="en-US" sz="2400" dirty="0" smtClean="0"/>
              <a:t>a </a:t>
            </a:r>
            <a:r>
              <a:rPr lang="en-US" sz="2400" dirty="0"/>
              <a:t>challenges that we </a:t>
            </a:r>
            <a:r>
              <a:rPr lang="en-US" sz="2400" dirty="0" smtClean="0"/>
              <a:t>face.</a:t>
            </a:r>
            <a:endParaRPr lang="en-US" sz="2400" dirty="0"/>
          </a:p>
          <a:p>
            <a:r>
              <a:rPr lang="en-US" sz="2400" dirty="0" smtClean="0"/>
              <a:t>There are many metrics for design evaluation: type I error, power, precision, cost, trial duration, etc.</a:t>
            </a:r>
          </a:p>
          <a:p>
            <a:r>
              <a:rPr lang="en-US" sz="2400" dirty="0" smtClean="0"/>
              <a:t>NPV incorporates several metrics into one.</a:t>
            </a:r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70554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Setting: Hypothetical Oncology Clinical Drug Development Program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811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47663" y="179389"/>
            <a:ext cx="8229600" cy="1013686"/>
          </a:xfrm>
        </p:spPr>
        <p:txBody>
          <a:bodyPr>
            <a:noAutofit/>
          </a:bodyPr>
          <a:lstStyle/>
          <a:p>
            <a:r>
              <a:rPr lang="en-US" dirty="0" smtClean="0"/>
              <a:t>SETTING: A hypothetical clinical drug development program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91588" y="1428206"/>
            <a:ext cx="8686800" cy="437197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Indication: Pancreatic Cancer</a:t>
            </a:r>
          </a:p>
          <a:p>
            <a:r>
              <a:rPr lang="en-US" sz="2400" dirty="0" smtClean="0"/>
              <a:t>Develop one of two </a:t>
            </a:r>
            <a:r>
              <a:rPr lang="en-US" sz="2400" b="1" dirty="0" smtClean="0">
                <a:solidFill>
                  <a:srgbClr val="0070C0"/>
                </a:solidFill>
              </a:rPr>
              <a:t>candidate drugs</a:t>
            </a:r>
            <a:r>
              <a:rPr lang="en-US" sz="2400" dirty="0" smtClean="0"/>
              <a:t>: ND1 and ND2</a:t>
            </a:r>
          </a:p>
          <a:p>
            <a:r>
              <a:rPr lang="en-US" sz="2400" dirty="0" smtClean="0"/>
              <a:t>Compare with a </a:t>
            </a:r>
            <a:r>
              <a:rPr lang="en-US" sz="2400" b="1" dirty="0" smtClean="0">
                <a:solidFill>
                  <a:srgbClr val="0070C0"/>
                </a:solidFill>
              </a:rPr>
              <a:t>control drug</a:t>
            </a:r>
            <a:r>
              <a:rPr lang="en-US" sz="2400" dirty="0" smtClean="0"/>
              <a:t> (in Ph 2 and </a:t>
            </a:r>
            <a:r>
              <a:rPr lang="en-US" sz="2400" dirty="0" err="1" smtClean="0"/>
              <a:t>Ph</a:t>
            </a:r>
            <a:r>
              <a:rPr lang="en-US" sz="2400" dirty="0" smtClean="0"/>
              <a:t> 3)</a:t>
            </a:r>
          </a:p>
          <a:p>
            <a:r>
              <a:rPr lang="en-US" sz="2400" dirty="0" smtClean="0"/>
              <a:t>Learn from phase 2:</a:t>
            </a:r>
          </a:p>
          <a:p>
            <a:pPr lvl="1"/>
            <a:r>
              <a:rPr lang="en-US" sz="2400" dirty="0" smtClean="0"/>
              <a:t>Decide </a:t>
            </a:r>
            <a:r>
              <a:rPr lang="en-US" sz="2400" b="1" dirty="0" smtClean="0">
                <a:solidFill>
                  <a:srgbClr val="0070C0"/>
                </a:solidFill>
              </a:rPr>
              <a:t>whether</a:t>
            </a:r>
            <a:r>
              <a:rPr lang="en-US" sz="2400" dirty="0" smtClean="0"/>
              <a:t> to proceed to Ph 3</a:t>
            </a:r>
          </a:p>
          <a:p>
            <a:pPr lvl="1"/>
            <a:r>
              <a:rPr lang="en-US" sz="2400" dirty="0" smtClean="0"/>
              <a:t>Decide </a:t>
            </a:r>
            <a:r>
              <a:rPr lang="en-US" sz="2400" b="1" dirty="0" smtClean="0">
                <a:solidFill>
                  <a:srgbClr val="0070C0"/>
                </a:solidFill>
              </a:rPr>
              <a:t>which drug</a:t>
            </a:r>
            <a:r>
              <a:rPr lang="en-US" sz="2400" dirty="0" smtClean="0"/>
              <a:t> to </a:t>
            </a:r>
            <a:r>
              <a:rPr lang="en-US" sz="2400" dirty="0"/>
              <a:t>develop further</a:t>
            </a:r>
            <a:endParaRPr lang="en-US" sz="2400" dirty="0" smtClean="0"/>
          </a:p>
          <a:p>
            <a:r>
              <a:rPr lang="en-US" sz="2400" dirty="0" smtClean="0"/>
              <a:t>Follow with (single) phase 3, to confirm efficacy</a:t>
            </a:r>
          </a:p>
          <a:p>
            <a:r>
              <a:rPr lang="en-US" sz="2400" dirty="0" smtClean="0"/>
              <a:t>Primary endpoint is OS (overall survival) in phase 2 and phase 3</a:t>
            </a:r>
          </a:p>
        </p:txBody>
      </p:sp>
    </p:spTree>
    <p:extLst>
      <p:ext uri="{BB962C8B-B14F-4D97-AF65-F5344CB8AC3E}">
        <p14:creationId xmlns:p14="http://schemas.microsoft.com/office/powerpoint/2010/main" val="303650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810" y="383177"/>
            <a:ext cx="8348472" cy="2185852"/>
          </a:xfrm>
        </p:spPr>
        <p:txBody>
          <a:bodyPr/>
          <a:lstStyle/>
          <a:p>
            <a:r>
              <a:rPr lang="en-US" dirty="0"/>
              <a:t>Basis for Comparing Clinical </a:t>
            </a:r>
            <a:r>
              <a:rPr lang="en-US" dirty="0" smtClean="0"/>
              <a:t>Programs:</a:t>
            </a:r>
            <a:br>
              <a:rPr lang="en-US" dirty="0" smtClean="0"/>
            </a:br>
            <a:r>
              <a:rPr lang="en-GB" dirty="0"/>
              <a:t>COMMERCIAL MODEL AND NPV CALCULATION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575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Quintiles_PPT_Template_11Mar15">
  <a:themeElements>
    <a:clrScheme name="QuintilesIMS Combo">
      <a:dk1>
        <a:sysClr val="windowText" lastClr="000000"/>
      </a:dk1>
      <a:lt1>
        <a:sysClr val="window" lastClr="FFFFFF"/>
      </a:lt1>
      <a:dk2>
        <a:srgbClr val="1A1A1A"/>
      </a:dk2>
      <a:lt2>
        <a:srgbClr val="FFFBEF"/>
      </a:lt2>
      <a:accent1>
        <a:srgbClr val="297DFD"/>
      </a:accent1>
      <a:accent2>
        <a:srgbClr val="004C97"/>
      </a:accent2>
      <a:accent3>
        <a:srgbClr val="43B649"/>
      </a:accent3>
      <a:accent4>
        <a:srgbClr val="6D2077"/>
      </a:accent4>
      <a:accent5>
        <a:srgbClr val="AE2673"/>
      </a:accent5>
      <a:accent6>
        <a:srgbClr val="ED8B00"/>
      </a:accent6>
      <a:hlink>
        <a:srgbClr val="297DFD"/>
      </a:hlink>
      <a:folHlink>
        <a:srgbClr val="004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spcBef>
            <a:spcPts val="200"/>
          </a:spcBef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ln>
          <a:noFill/>
        </a:ln>
      </a:spPr>
      <a:bodyPr vert="horz" wrap="squar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ts val="40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2"/>
            </a:solidFill>
            <a:effectLst/>
            <a:uLnTx/>
            <a:uFillTx/>
            <a:latin typeface="+mn-lt"/>
            <a:ea typeface="ＭＳ Ｐゴシック" charset="-128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Quintiles-IMS PowerPoint Template_23Sept2016_v1c.pptx" id="{EA8398F0-5C97-49CC-863C-604BC1EACFDC}" vid="{F10D9522-E39A-4C38-A728-CA946985BA26}"/>
    </a:ext>
  </a:extLst>
</a:theme>
</file>

<file path=ppt/theme/theme2.xml><?xml version="1.0" encoding="utf-8"?>
<a:theme xmlns:a="http://schemas.openxmlformats.org/drawingml/2006/main" name="Office Theme">
  <a:themeElements>
    <a:clrScheme name="QuintilesIMS Combo">
      <a:dk1>
        <a:sysClr val="windowText" lastClr="000000"/>
      </a:dk1>
      <a:lt1>
        <a:sysClr val="window" lastClr="FFFFFF"/>
      </a:lt1>
      <a:dk2>
        <a:srgbClr val="1A1A1A"/>
      </a:dk2>
      <a:lt2>
        <a:srgbClr val="FFFBEF"/>
      </a:lt2>
      <a:accent1>
        <a:srgbClr val="297DFD"/>
      </a:accent1>
      <a:accent2>
        <a:srgbClr val="004C97"/>
      </a:accent2>
      <a:accent3>
        <a:srgbClr val="43B649"/>
      </a:accent3>
      <a:accent4>
        <a:srgbClr val="6D2077"/>
      </a:accent4>
      <a:accent5>
        <a:srgbClr val="AE2673"/>
      </a:accent5>
      <a:accent6>
        <a:srgbClr val="ED8B00"/>
      </a:accent6>
      <a:hlink>
        <a:srgbClr val="297DFD"/>
      </a:hlink>
      <a:folHlink>
        <a:srgbClr val="004C97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intilesIMS Combo">
      <a:dk1>
        <a:sysClr val="windowText" lastClr="000000"/>
      </a:dk1>
      <a:lt1>
        <a:sysClr val="window" lastClr="FFFFFF"/>
      </a:lt1>
      <a:dk2>
        <a:srgbClr val="1A1A1A"/>
      </a:dk2>
      <a:lt2>
        <a:srgbClr val="FFFBEF"/>
      </a:lt2>
      <a:accent1>
        <a:srgbClr val="297DFD"/>
      </a:accent1>
      <a:accent2>
        <a:srgbClr val="004C97"/>
      </a:accent2>
      <a:accent3>
        <a:srgbClr val="43B649"/>
      </a:accent3>
      <a:accent4>
        <a:srgbClr val="6D2077"/>
      </a:accent4>
      <a:accent5>
        <a:srgbClr val="AE2673"/>
      </a:accent5>
      <a:accent6>
        <a:srgbClr val="ED8B00"/>
      </a:accent6>
      <a:hlink>
        <a:srgbClr val="297DFD"/>
      </a:hlink>
      <a:folHlink>
        <a:srgbClr val="004C97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828BBCD8003E44BC240E48D9D068CA" ma:contentTypeVersion="0" ma:contentTypeDescription="Create a new document." ma:contentTypeScope="" ma:versionID="190f03141b091916b0461515e7bdf127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sisl xmlns:xsi="http://www.w3.org/2001/XMLSchema-instance" xmlns:xsd="http://www.w3.org/2001/XMLSchema" xmlns="http://www.boldonjames.com/2008/01/sie/internal/label" sislVersion="0" policy="a10f9ac0-5937-4b4f-b459-96aedd9ed2c5">
  <element uid="9920fcc9-9f43-4d43-9e3e-b98a219cfd55" value=""/>
</sisl>
</file>

<file path=customXml/itemProps1.xml><?xml version="1.0" encoding="utf-8"?>
<ds:datastoreItem xmlns:ds="http://schemas.openxmlformats.org/officeDocument/2006/customXml" ds:itemID="{78273E7C-77D6-439D-9953-67AAF9AE33C0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5AC1CA3-FEBD-439B-BD34-4616570AB99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E3A6FA-0453-40DE-A6F7-41C72E06F6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ED501069-3078-4B92-9F06-CE913B1906B8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8598</TotalTime>
  <Words>3751</Words>
  <Application>Microsoft Office PowerPoint</Application>
  <PresentationFormat>On-screen Show (4:3)</PresentationFormat>
  <Paragraphs>550</Paragraphs>
  <Slides>45</Slides>
  <Notes>45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Quintiles_PPT_Template_11Mar15</vt:lpstr>
      <vt:lpstr>think-cell Slide</vt:lpstr>
      <vt:lpstr>Improving Oncology Clinical Program by Use of Innovative Designs and Comparing via Simulations</vt:lpstr>
      <vt:lpstr>Acknowledgement DIA Adaptive Program Working Group Oncology Application Sub-team (2010-2016)   </vt:lpstr>
      <vt:lpstr>Outline</vt:lpstr>
      <vt:lpstr>Motivation</vt:lpstr>
      <vt:lpstr>Motivation</vt:lpstr>
      <vt:lpstr>Motivation (Cont.)</vt:lpstr>
      <vt:lpstr>Setting: Hypothetical Oncology Clinical Drug Development Program  </vt:lpstr>
      <vt:lpstr>SETTING: A hypothetical clinical drug development program</vt:lpstr>
      <vt:lpstr>Basis for Comparing Clinical Programs: COMMERCIAL MODEL AND NPV CALCULATION  </vt:lpstr>
      <vt:lpstr>Commercial Model</vt:lpstr>
      <vt:lpstr>NPV calculation</vt:lpstr>
      <vt:lpstr>Time</vt:lpstr>
      <vt:lpstr>Time</vt:lpstr>
      <vt:lpstr>NPV (given success)</vt:lpstr>
      <vt:lpstr>Five Approaches to Clinical Development  </vt:lpstr>
      <vt:lpstr>FIVE DEVELOPMENT PROGRAMS</vt:lpstr>
      <vt:lpstr>Scenarios for degree of efficacy</vt:lpstr>
      <vt:lpstr>DESIGN OF CLINICAL PROGRAM #1 (Single phase 2: ND1 or ND2)</vt:lpstr>
      <vt:lpstr>If we had just one drug, how big should Phase 2 &amp; Phase 3 be?</vt:lpstr>
      <vt:lpstr>One drug (Pgm #1): eNPV when HR=0.7 as a function of Ph2 &amp; Ph3 sample sizes</vt:lpstr>
      <vt:lpstr>Phase 2 &amp; 3 Sample Sizes for Optimum eNPV for different hazard ratios (one-drug) </vt:lpstr>
      <vt:lpstr>Pgm #1: eNPV –optimized Ph2 and Ph3 sample sizes</vt:lpstr>
      <vt:lpstr> </vt:lpstr>
      <vt:lpstr>Two parallel Ph2 (Pgm #2):  How big should Phase 2 and Phase 3 be?</vt:lpstr>
      <vt:lpstr>DESIGN OF CLINICAL PROGRAM #3  (Combined 3-arm Phase 2)</vt:lpstr>
      <vt:lpstr>Pgm #3: How big should Phase 2 and Phase 3 be?</vt:lpstr>
      <vt:lpstr>DESIGN OF CLINICAL PROGRAM #4  (with Simple Adaptive Phase 2)</vt:lpstr>
      <vt:lpstr>DESIGN OF CLINICAL PROGRAM #5  (with More Adaptive Phase 2)</vt:lpstr>
      <vt:lpstr>Optimized Phase-2 Decision Rules</vt:lpstr>
      <vt:lpstr>Comparison of Clinical Programs by Prob (Success) and NPV</vt:lpstr>
      <vt:lpstr>Overall Probability of Clinical Program Success </vt:lpstr>
      <vt:lpstr>COMPARISON OF CLINICAL PROGRAMS (cont.)</vt:lpstr>
      <vt:lpstr>Summary</vt:lpstr>
      <vt:lpstr>Summary (cont.)  </vt:lpstr>
      <vt:lpstr>Eight Development Programs</vt:lpstr>
      <vt:lpstr>EIGHT DEVELOPMENT PROGRAMS</vt:lpstr>
      <vt:lpstr>EIGHT DEVELOPMENT PROGRAMS</vt:lpstr>
      <vt:lpstr>EIGHT DEVELOPMENT PROGRAMS</vt:lpstr>
      <vt:lpstr>Modified Assumptions</vt:lpstr>
      <vt:lpstr>Probability of Success and eNPV ($M)</vt:lpstr>
      <vt:lpstr>Summary</vt:lpstr>
      <vt:lpstr>Conclusion &amp; Discussion</vt:lpstr>
      <vt:lpstr>Conclusion</vt:lpstr>
      <vt:lpstr>Conclusions (cont.)</vt:lpstr>
      <vt:lpstr>Questions/ Comments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April Kilpatrick</dc:creator>
  <cp:lastModifiedBy>Kumudu Pathiraja</cp:lastModifiedBy>
  <cp:revision>450</cp:revision>
  <dcterms:created xsi:type="dcterms:W3CDTF">2016-09-27T21:04:34Z</dcterms:created>
  <dcterms:modified xsi:type="dcterms:W3CDTF">2017-07-24T15:14:33Z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db25fba3-670a-4fd4-8575-38295d4b48b8</vt:lpwstr>
  </property>
  <property fmtid="{D5CDD505-2E9C-101B-9397-08002B2CF9AE}" pid="3" name="bjSaver">
    <vt:lpwstr>TEFNryCJlTIxs0shLMVtIOdooFT4xpNc</vt:lpwstr>
  </property>
  <property fmtid="{D5CDD505-2E9C-101B-9397-08002B2CF9AE}" pid="4" name="bjDocumentLabelXML">
    <vt:lpwstr>&lt;?xml version="1.0" encoding="us-ascii"?&gt;&lt;sisl xmlns:xsi="http://www.w3.org/2001/XMLSchema-instance" xmlns:xsd="http://www.w3.org/2001/XMLSchema" sislVersion="0" policy="a10f9ac0-5937-4b4f-b459-96aedd9ed2c5" xmlns="http://www.boldonjames.com/2008/01/sie/i</vt:lpwstr>
  </property>
  <property fmtid="{D5CDD505-2E9C-101B-9397-08002B2CF9AE}" pid="5" name="bjDocumentLabelXML-0">
    <vt:lpwstr>nternal/label"&gt;&lt;element uid="9920fcc9-9f43-4d43-9e3e-b98a219cfd55" value="" /&gt;&lt;/sisl&gt;</vt:lpwstr>
  </property>
  <property fmtid="{D5CDD505-2E9C-101B-9397-08002B2CF9AE}" pid="6" name="bjDocumentSecurityLabel">
    <vt:lpwstr>Not Classified</vt:lpwstr>
  </property>
</Properties>
</file>